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0" r:id="rId3"/>
    <p:sldId id="289" r:id="rId4"/>
    <p:sldId id="290" r:id="rId5"/>
    <p:sldId id="291" r:id="rId6"/>
    <p:sldId id="293" r:id="rId7"/>
    <p:sldId id="294" r:id="rId8"/>
    <p:sldId id="292" r:id="rId9"/>
    <p:sldId id="295" r:id="rId10"/>
    <p:sldId id="296" r:id="rId11"/>
    <p:sldId id="308" r:id="rId12"/>
    <p:sldId id="298"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3"/>
    <p:restoredTop sz="96091"/>
  </p:normalViewPr>
  <p:slideViewPr>
    <p:cSldViewPr snapToGrid="0">
      <p:cViewPr varScale="1">
        <p:scale>
          <a:sx n="122" d="100"/>
          <a:sy n="122" d="100"/>
        </p:scale>
        <p:origin x="2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6E91A-C546-754A-9A6C-CFE1D4EE44EB}" type="datetimeFigureOut">
              <a:rPr lang="it-IT" smtClean="0"/>
              <a:t>17/12/23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16E06-BEE8-D048-8BF2-2D88ABF87847}" type="slidenum">
              <a:rPr lang="it-IT" smtClean="0"/>
              <a:t>‹N›</a:t>
            </a:fld>
            <a:endParaRPr lang="it-IT"/>
          </a:p>
        </p:txBody>
      </p:sp>
    </p:spTree>
    <p:extLst>
      <p:ext uri="{BB962C8B-B14F-4D97-AF65-F5344CB8AC3E}">
        <p14:creationId xmlns:p14="http://schemas.microsoft.com/office/powerpoint/2010/main" val="98429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6716E06-BEE8-D048-8BF2-2D88ABF87847}" type="slidenum">
              <a:rPr lang="it-IT" smtClean="0"/>
              <a:t>8</a:t>
            </a:fld>
            <a:endParaRPr lang="it-IT"/>
          </a:p>
        </p:txBody>
      </p:sp>
    </p:spTree>
    <p:extLst>
      <p:ext uri="{BB962C8B-B14F-4D97-AF65-F5344CB8AC3E}">
        <p14:creationId xmlns:p14="http://schemas.microsoft.com/office/powerpoint/2010/main" val="244826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solidFill>
                <a:schemeClr val="bg1"/>
              </a:solidFill>
              <a:latin typeface="Times New Roman" panose="02020603050405020304" pitchFamily="18"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A6716E06-BEE8-D048-8BF2-2D88ABF87847}" type="slidenum">
              <a:rPr lang="it-IT" smtClean="0"/>
              <a:t>9</a:t>
            </a:fld>
            <a:endParaRPr lang="it-IT"/>
          </a:p>
        </p:txBody>
      </p:sp>
    </p:spTree>
    <p:extLst>
      <p:ext uri="{BB962C8B-B14F-4D97-AF65-F5344CB8AC3E}">
        <p14:creationId xmlns:p14="http://schemas.microsoft.com/office/powerpoint/2010/main" val="249814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34E96-AC87-C328-B88D-70A73D5F1A1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AE21F80-A6F6-EEA0-EEBB-A465FED81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C8D37D4-7C56-A390-9A3E-A9D5404DFFE2}"/>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E205F0A7-88C0-9C76-DF34-AD888A5317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CDE7A9D-6545-D8A6-6628-0682DA5DC136}"/>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399367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06DAA-C444-8BD0-322E-1CEEB7790B2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20022C-779D-5662-8658-58F6DE36B4A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E933E8-9900-9BCE-8641-E96EF9A88381}"/>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E4C22C40-37A5-43BA-D052-5D75B742D1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B5426B-C4D9-1FB4-9008-02597B317099}"/>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51285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EFA6F71-B269-188C-54B5-E2E1A7E1D23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6CBCFCD-6C0B-E672-F1A5-F915EDB136C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814B4B-EE86-2790-C275-C29C24A0CDE9}"/>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57309EC9-C800-88C6-4F2F-F5D025CF6F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994FBF-73BD-B8F7-2474-ADFC2EA11BA5}"/>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153617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0648C9-11D4-64E9-1F19-900954C1903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A002F23-051F-922C-719A-74B39B8D51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1553A7-A035-D9CE-95B0-2524880FC499}"/>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DBCD0ACC-4D0C-69BB-6EC6-55F60FBCF7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D90F34F-FA31-9351-453E-DF2E3B993E5C}"/>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315475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11F35-7934-4687-E141-4DC2B986726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33D8C1B-7CB3-B035-FDE6-CCAC42E55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AECAC3D-5E46-9BF2-E694-B59736B94CFE}"/>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AA6C387A-E13B-EE1E-53C9-6D8171EA45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BB8462-0DE3-3D6A-9C16-2707EE03DCF9}"/>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149007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359112-849B-1A47-F803-08E7A01DC8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D094B1-460C-C850-F53E-74A5B61722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0B49E6F-C5BC-B345-719D-BDA10EAAED8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2239071-3080-2583-1E2C-D8A51D35B7B6}"/>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6" name="Segnaposto piè di pagina 5">
            <a:extLst>
              <a:ext uri="{FF2B5EF4-FFF2-40B4-BE49-F238E27FC236}">
                <a16:creationId xmlns:a16="http://schemas.microsoft.com/office/drawing/2014/main" id="{498C368B-3A30-CCE1-7F54-100512B34C3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F3958C-C612-70A8-7D99-6DF9114B49FB}"/>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1919230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30A174-343E-E597-8ABA-DCE77887633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3AF197F-B7EC-0D7F-E25E-E2EB299DA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41C4934-6D95-52EB-9716-7E2D99E648B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B83CCDE-0029-EC6D-B337-5BB7EF070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B9CB0D7-8B14-1DBC-DD2F-F5CBA2B2EAC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CCCCC58-79E4-E946-2FB5-25DBC9EE24CC}"/>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8" name="Segnaposto piè di pagina 7">
            <a:extLst>
              <a:ext uri="{FF2B5EF4-FFF2-40B4-BE49-F238E27FC236}">
                <a16:creationId xmlns:a16="http://schemas.microsoft.com/office/drawing/2014/main" id="{E2B9F4A8-A49E-FC89-52D7-150257115B4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AC81298-80FE-009F-0F23-94AFD9F1796E}"/>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396545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D3B8A-38AA-BF2B-AF28-378EA5F2E11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C64DBC1-F4F3-A8C2-C442-7C5020566E89}"/>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4" name="Segnaposto piè di pagina 3">
            <a:extLst>
              <a:ext uri="{FF2B5EF4-FFF2-40B4-BE49-F238E27FC236}">
                <a16:creationId xmlns:a16="http://schemas.microsoft.com/office/drawing/2014/main" id="{E3BD2F7A-B861-0ADA-5EED-55800F190E4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EF3D749-06D3-A6C4-0E26-A3237299C0F6}"/>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42513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502F487-EEC0-2C3F-EFAB-384FDBE9392B}"/>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3" name="Segnaposto piè di pagina 2">
            <a:extLst>
              <a:ext uri="{FF2B5EF4-FFF2-40B4-BE49-F238E27FC236}">
                <a16:creationId xmlns:a16="http://schemas.microsoft.com/office/drawing/2014/main" id="{2DC585C2-9209-D2DF-034A-4FF889F9983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811F2D2-8EEF-2289-CEFB-FEC629E2A71F}"/>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140054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86C4B5-D49C-4770-1821-BFC2060124F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DF50DB8-0BB4-D1F9-127E-A4775172C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DB8E713-7035-AA55-D8BC-C58483E11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2EA34CF-2AD3-AB72-5522-F0A667354C84}"/>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6" name="Segnaposto piè di pagina 5">
            <a:extLst>
              <a:ext uri="{FF2B5EF4-FFF2-40B4-BE49-F238E27FC236}">
                <a16:creationId xmlns:a16="http://schemas.microsoft.com/office/drawing/2014/main" id="{7166B245-93FE-60F4-9C26-A635F4D254B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942BDDD-E410-9BCA-4494-22B7D17EC5DB}"/>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328437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660DA0-E840-C777-97E1-884CBACB12C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79012A2-1EC4-6AB8-8CAB-42D73EC47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9767CD-4A98-9267-BC8F-6C5BF67D6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EFF8CD-6891-A1F5-7474-E752ED00CE56}"/>
              </a:ext>
            </a:extLst>
          </p:cNvPr>
          <p:cNvSpPr>
            <a:spLocks noGrp="1"/>
          </p:cNvSpPr>
          <p:nvPr>
            <p:ph type="dt" sz="half" idx="10"/>
          </p:nvPr>
        </p:nvSpPr>
        <p:spPr/>
        <p:txBody>
          <a:bodyPr/>
          <a:lstStyle/>
          <a:p>
            <a:fld id="{E6000C25-3F76-B542-9A29-2CB09FCFBE2F}" type="datetimeFigureOut">
              <a:rPr lang="it-IT" smtClean="0"/>
              <a:t>17/12/23</a:t>
            </a:fld>
            <a:endParaRPr lang="it-IT"/>
          </a:p>
        </p:txBody>
      </p:sp>
      <p:sp>
        <p:nvSpPr>
          <p:cNvPr id="6" name="Segnaposto piè di pagina 5">
            <a:extLst>
              <a:ext uri="{FF2B5EF4-FFF2-40B4-BE49-F238E27FC236}">
                <a16:creationId xmlns:a16="http://schemas.microsoft.com/office/drawing/2014/main" id="{1221079D-091C-F0D9-5AF2-6E31B27D2B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DBF030-94CD-6FEB-BEB3-36DD10C2E718}"/>
              </a:ext>
            </a:extLst>
          </p:cNvPr>
          <p:cNvSpPr>
            <a:spLocks noGrp="1"/>
          </p:cNvSpPr>
          <p:nvPr>
            <p:ph type="sldNum" sz="quarter" idx="12"/>
          </p:nvPr>
        </p:nvSpPr>
        <p:spPr/>
        <p:txBody>
          <a:bodyPr/>
          <a:lstStyle/>
          <a:p>
            <a:fld id="{5058C3FC-3C35-B241-B896-BED69042A0C0}" type="slidenum">
              <a:rPr lang="it-IT" smtClean="0"/>
              <a:t>‹N›</a:t>
            </a:fld>
            <a:endParaRPr lang="it-IT"/>
          </a:p>
        </p:txBody>
      </p:sp>
    </p:spTree>
    <p:extLst>
      <p:ext uri="{BB962C8B-B14F-4D97-AF65-F5344CB8AC3E}">
        <p14:creationId xmlns:p14="http://schemas.microsoft.com/office/powerpoint/2010/main" val="336638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0FE7C12-3A16-B240-C533-DC729172E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967A1E-E8E9-80CC-9F75-B175FF4080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31BC6A0-FED9-D796-7BA7-8D05FF1BD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00C25-3F76-B542-9A29-2CB09FCFBE2F}" type="datetimeFigureOut">
              <a:rPr lang="it-IT" smtClean="0"/>
              <a:t>17/12/23</a:t>
            </a:fld>
            <a:endParaRPr lang="it-IT"/>
          </a:p>
        </p:txBody>
      </p:sp>
      <p:sp>
        <p:nvSpPr>
          <p:cNvPr id="5" name="Segnaposto piè di pagina 4">
            <a:extLst>
              <a:ext uri="{FF2B5EF4-FFF2-40B4-BE49-F238E27FC236}">
                <a16:creationId xmlns:a16="http://schemas.microsoft.com/office/drawing/2014/main" id="{495919E2-2E41-6E17-926C-59EEB6605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7DD7CDD-8F22-E59F-120E-23116B81F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8C3FC-3C35-B241-B896-BED69042A0C0}" type="slidenum">
              <a:rPr lang="it-IT" smtClean="0"/>
              <a:t>‹N›</a:t>
            </a:fld>
            <a:endParaRPr lang="it-IT"/>
          </a:p>
        </p:txBody>
      </p:sp>
    </p:spTree>
    <p:extLst>
      <p:ext uri="{BB962C8B-B14F-4D97-AF65-F5344CB8AC3E}">
        <p14:creationId xmlns:p14="http://schemas.microsoft.com/office/powerpoint/2010/main" val="3581634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6.mp4"/><Relationship Id="rId7" Type="http://schemas.openxmlformats.org/officeDocument/2006/relationships/slideLayout" Target="../slideLayouts/slideLayout2.xml"/><Relationship Id="rId12" Type="http://schemas.openxmlformats.org/officeDocument/2006/relationships/image" Target="../media/image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7.m4a"/><Relationship Id="rId11" Type="http://schemas.openxmlformats.org/officeDocument/2006/relationships/image" Target="../media/image10.png"/><Relationship Id="rId5" Type="http://schemas.microsoft.com/office/2007/relationships/media" Target="../media/media7.m4a"/><Relationship Id="rId10" Type="http://schemas.openxmlformats.org/officeDocument/2006/relationships/image" Target="../media/image9.png"/><Relationship Id="rId4" Type="http://schemas.openxmlformats.org/officeDocument/2006/relationships/video" Target="../media/media6.mp4"/><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1.m4a"/><Relationship Id="rId7" Type="http://schemas.openxmlformats.org/officeDocument/2006/relationships/image" Target="../media/image1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ria aperta, edificio, cielo, strada&#10;&#10;Descrizione generata automaticamente">
            <a:extLst>
              <a:ext uri="{FF2B5EF4-FFF2-40B4-BE49-F238E27FC236}">
                <a16:creationId xmlns:a16="http://schemas.microsoft.com/office/drawing/2014/main" id="{B0ECC284-BAC5-B5CC-D39B-0A125DCBC439}"/>
              </a:ext>
            </a:extLst>
          </p:cNvPr>
          <p:cNvPicPr>
            <a:picLocks noChangeAspect="1"/>
          </p:cNvPicPr>
          <p:nvPr/>
        </p:nvPicPr>
        <p:blipFill rotWithShape="1">
          <a:blip r:embed="rId4"/>
          <a:srcRect l="1144" t="2520" r="30163" b="-1"/>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E29DA185-4612-73E7-09A3-C54E77BB2BBE}"/>
              </a:ext>
            </a:extLst>
          </p:cNvPr>
          <p:cNvSpPr>
            <a:spLocks noGrp="1"/>
          </p:cNvSpPr>
          <p:nvPr>
            <p:ph type="ctrTitle"/>
          </p:nvPr>
        </p:nvSpPr>
        <p:spPr>
          <a:xfrm>
            <a:off x="186551" y="930617"/>
            <a:ext cx="6540336" cy="3204134"/>
          </a:xfrm>
        </p:spPr>
        <p:txBody>
          <a:bodyPr anchor="ctr" anchorCtr="1">
            <a:normAutofit/>
          </a:bodyPr>
          <a:lstStyle/>
          <a:p>
            <a:r>
              <a:rPr lang="it-IT" sz="3000" dirty="0">
                <a:solidFill>
                  <a:schemeClr val="bg1"/>
                </a:solidFill>
                <a:latin typeface="Times New Roman" panose="02020603050405020304" pitchFamily="18" charset="0"/>
                <a:cs typeface="Times New Roman" panose="02020603050405020304" pitchFamily="18" charset="0"/>
              </a:rPr>
              <a:t>REPERI ALTERNATIVI INNOVATIVI </a:t>
            </a:r>
            <a:br>
              <a:rPr lang="it-IT" sz="3000" dirty="0">
                <a:solidFill>
                  <a:schemeClr val="bg1"/>
                </a:solidFill>
                <a:latin typeface="Times New Roman" panose="02020603050405020304" pitchFamily="18" charset="0"/>
                <a:cs typeface="Times New Roman" panose="02020603050405020304" pitchFamily="18" charset="0"/>
              </a:rPr>
            </a:br>
            <a:r>
              <a:rPr lang="it-IT" sz="3000" dirty="0">
                <a:solidFill>
                  <a:schemeClr val="bg1"/>
                </a:solidFill>
                <a:latin typeface="Times New Roman" panose="02020603050405020304" pitchFamily="18" charset="0"/>
                <a:cs typeface="Times New Roman" panose="02020603050405020304" pitchFamily="18" charset="0"/>
              </a:rPr>
              <a:t>NEL BLOCCO </a:t>
            </a:r>
            <a:br>
              <a:rPr lang="it-IT" sz="3000" dirty="0">
                <a:solidFill>
                  <a:schemeClr val="bg1"/>
                </a:solidFill>
                <a:latin typeface="Times New Roman" panose="02020603050405020304" pitchFamily="18" charset="0"/>
                <a:cs typeface="Times New Roman" panose="02020603050405020304" pitchFamily="18" charset="0"/>
              </a:rPr>
            </a:br>
            <a:r>
              <a:rPr lang="it-IT" sz="3000" dirty="0">
                <a:solidFill>
                  <a:schemeClr val="bg1"/>
                </a:solidFill>
                <a:latin typeface="Times New Roman" panose="02020603050405020304" pitchFamily="18" charset="0"/>
                <a:cs typeface="Times New Roman" panose="02020603050405020304" pitchFamily="18" charset="0"/>
              </a:rPr>
              <a:t>DEL PLESSO LOMBARE: PROTOCOLLO OPERATIVO ECOASSISTITO</a:t>
            </a:r>
          </a:p>
        </p:txBody>
      </p:sp>
      <p:sp>
        <p:nvSpPr>
          <p:cNvPr id="3" name="Sottotitolo 2">
            <a:extLst>
              <a:ext uri="{FF2B5EF4-FFF2-40B4-BE49-F238E27FC236}">
                <a16:creationId xmlns:a16="http://schemas.microsoft.com/office/drawing/2014/main" id="{A4910940-66B9-3D84-4ECC-8A6A89E8B90A}"/>
              </a:ext>
            </a:extLst>
          </p:cNvPr>
          <p:cNvSpPr>
            <a:spLocks noGrp="1"/>
          </p:cNvSpPr>
          <p:nvPr>
            <p:ph type="subTitle" idx="1"/>
          </p:nvPr>
        </p:nvSpPr>
        <p:spPr>
          <a:xfrm>
            <a:off x="477981" y="4028473"/>
            <a:ext cx="6168990" cy="1707164"/>
          </a:xfrm>
        </p:spPr>
        <p:txBody>
          <a:bodyPr>
            <a:normAutofit/>
          </a:bodyPr>
          <a:lstStyle/>
          <a:p>
            <a:pPr algn="l">
              <a:lnSpc>
                <a:spcPct val="150000"/>
              </a:lnSpc>
              <a:spcBef>
                <a:spcPts val="0"/>
              </a:spcBef>
            </a:pPr>
            <a:r>
              <a:rPr lang="it-IT" sz="2000" dirty="0">
                <a:solidFill>
                  <a:schemeClr val="bg1"/>
                </a:solidFill>
                <a:latin typeface="Times New Roman" panose="02020603050405020304" pitchFamily="18" charset="0"/>
                <a:cs typeface="Times New Roman" panose="02020603050405020304" pitchFamily="18" charset="0"/>
              </a:rPr>
              <a:t>Brugiaferri Luca, Sorrenti Sergio, Ciuffreda Matteo</a:t>
            </a:r>
          </a:p>
          <a:p>
            <a:pPr algn="l">
              <a:lnSpc>
                <a:spcPct val="150000"/>
              </a:lnSpc>
              <a:spcBef>
                <a:spcPts val="0"/>
              </a:spcBef>
            </a:pPr>
            <a:r>
              <a:rPr lang="it-IT" sz="2000" dirty="0">
                <a:solidFill>
                  <a:schemeClr val="bg1"/>
                </a:solidFill>
                <a:latin typeface="Times New Roman" panose="02020603050405020304" pitchFamily="18" charset="0"/>
                <a:cs typeface="Times New Roman" panose="02020603050405020304" pitchFamily="18" charset="0"/>
              </a:rPr>
              <a:t>12° Congresso Nazionale e Internazionale SIAATIP 2023  Interactive congress</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magine 7" descr="Immagine che contiene testo, logo, cerchio, Carattere&#10;&#10;Descrizione generata automaticamente">
            <a:extLst>
              <a:ext uri="{FF2B5EF4-FFF2-40B4-BE49-F238E27FC236}">
                <a16:creationId xmlns:a16="http://schemas.microsoft.com/office/drawing/2014/main" id="{F5AB6621-E772-45BA-E539-30EBEBC1F7E8}"/>
              </a:ext>
            </a:extLst>
          </p:cNvPr>
          <p:cNvPicPr>
            <a:picLocks noChangeAspect="1"/>
          </p:cNvPicPr>
          <p:nvPr/>
        </p:nvPicPr>
        <p:blipFill>
          <a:blip r:embed="rId5"/>
          <a:stretch>
            <a:fillRect/>
          </a:stretch>
        </p:blipFill>
        <p:spPr>
          <a:xfrm>
            <a:off x="570090" y="5504027"/>
            <a:ext cx="1129308" cy="1115147"/>
          </a:xfrm>
          <a:prstGeom prst="rect">
            <a:avLst/>
          </a:prstGeom>
        </p:spPr>
      </p:pic>
      <p:pic>
        <p:nvPicPr>
          <p:cNvPr id="7" name="Audio 6">
            <a:extLst>
              <a:ext uri="{FF2B5EF4-FFF2-40B4-BE49-F238E27FC236}">
                <a16:creationId xmlns:a16="http://schemas.microsoft.com/office/drawing/2014/main" id="{96CBB6B1-4F1C-3B8F-078E-4F0180476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16057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53"/>
    </mc:Choice>
    <mc:Fallback xmlns="">
      <p:transition spd="slow" advTm="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76A74BC5-BEE7-E397-B9D2-29DD5B220E6C}"/>
              </a:ext>
            </a:extLst>
          </p:cNvPr>
          <p:cNvSpPr txBox="1"/>
          <p:nvPr/>
        </p:nvSpPr>
        <p:spPr>
          <a:xfrm>
            <a:off x="810570" y="1326372"/>
            <a:ext cx="4977222" cy="584775"/>
          </a:xfrm>
          <a:prstGeom prst="rect">
            <a:avLst/>
          </a:prstGeom>
          <a:noFill/>
        </p:spPr>
        <p:txBody>
          <a:bodyPr wrap="square" rtlCol="0">
            <a:spAutoFit/>
          </a:bodyPr>
          <a:lstStyle/>
          <a:p>
            <a:pPr algn="ctr"/>
            <a:r>
              <a:rPr lang="it-IT" sz="3200" dirty="0">
                <a:solidFill>
                  <a:schemeClr val="bg1"/>
                </a:solidFill>
                <a:latin typeface="Times New Roman" panose="02020603050405020304" pitchFamily="18" charset="0"/>
                <a:cs typeface="Times New Roman" panose="02020603050405020304" pitchFamily="18" charset="0"/>
              </a:rPr>
              <a:t>What’s new (and better)?</a:t>
            </a:r>
          </a:p>
        </p:txBody>
      </p:sp>
      <p:sp>
        <p:nvSpPr>
          <p:cNvPr id="3" name="CasellaDiTesto 2">
            <a:extLst>
              <a:ext uri="{FF2B5EF4-FFF2-40B4-BE49-F238E27FC236}">
                <a16:creationId xmlns:a16="http://schemas.microsoft.com/office/drawing/2014/main" id="{41424565-7D58-7C51-3B4A-8AD650A104F3}"/>
              </a:ext>
            </a:extLst>
          </p:cNvPr>
          <p:cNvSpPr txBox="1"/>
          <p:nvPr/>
        </p:nvSpPr>
        <p:spPr>
          <a:xfrm>
            <a:off x="880654" y="2795577"/>
            <a:ext cx="4466492" cy="4031873"/>
          </a:xfrm>
          <a:prstGeom prst="rect">
            <a:avLst/>
          </a:prstGeom>
          <a:noFill/>
        </p:spPr>
        <p:txBody>
          <a:bodyPr wrap="square" numCol="1" rtlCol="0">
            <a:spAutoFit/>
          </a:bodyPr>
          <a:lstStyle/>
          <a:p>
            <a:pPr algn="ctr"/>
            <a:r>
              <a:rPr lang="it-IT" sz="3200" i="1" u="sng" dirty="0">
                <a:solidFill>
                  <a:schemeClr val="accent2"/>
                </a:solidFill>
                <a:latin typeface="Times New Roman" panose="02020603050405020304" pitchFamily="18" charset="0"/>
                <a:cs typeface="Times New Roman" panose="02020603050405020304" pitchFamily="18" charset="0"/>
              </a:rPr>
              <a:t>Approccio con reperi alternativi ecoassistito</a:t>
            </a:r>
            <a:endParaRPr lang="it-IT" sz="3200" u="sng" dirty="0">
              <a:solidFill>
                <a:schemeClr val="accent2"/>
              </a:solidFill>
              <a:latin typeface="Times New Roman" panose="02020603050405020304" pitchFamily="18" charset="0"/>
              <a:cs typeface="Times New Roman" panose="02020603050405020304" pitchFamily="18" charset="0"/>
            </a:endParaRP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r>
              <a:rPr lang="it-IT" sz="3200" dirty="0">
                <a:solidFill>
                  <a:schemeClr val="bg1"/>
                </a:solidFill>
                <a:latin typeface="Times New Roman" panose="02020603050405020304" pitchFamily="18" charset="0"/>
                <a:cs typeface="Times New Roman" panose="02020603050405020304" pitchFamily="18" charset="0"/>
              </a:rPr>
              <a:t>Individuazione esclusiva del processo trasverso di L5 </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endParaRPr lang="it-IT" sz="3200" dirty="0">
              <a:solidFill>
                <a:schemeClr val="bg1"/>
              </a:solidFill>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3A27BA48-88FE-98D6-A829-1719322D2C36}"/>
              </a:ext>
            </a:extLst>
          </p:cNvPr>
          <p:cNvSpPr txBox="1"/>
          <p:nvPr/>
        </p:nvSpPr>
        <p:spPr>
          <a:xfrm>
            <a:off x="6473224" y="2826127"/>
            <a:ext cx="4466492" cy="4031873"/>
          </a:xfrm>
          <a:prstGeom prst="rect">
            <a:avLst/>
          </a:prstGeom>
          <a:noFill/>
        </p:spPr>
        <p:txBody>
          <a:bodyPr wrap="square" numCol="1" rtlCol="0">
            <a:spAutoFit/>
          </a:bodyPr>
          <a:lstStyle/>
          <a:p>
            <a:pPr algn="ctr"/>
            <a:r>
              <a:rPr lang="it-IT" sz="3200" i="1" u="sng" dirty="0">
                <a:solidFill>
                  <a:schemeClr val="accent2"/>
                </a:solidFill>
                <a:latin typeface="Times New Roman" panose="02020603050405020304" pitchFamily="18" charset="0"/>
                <a:cs typeface="Times New Roman" panose="02020603050405020304" pitchFamily="18" charset="0"/>
              </a:rPr>
              <a:t>Approccio ecoguidato</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r>
              <a:rPr lang="it-IT" sz="3200" dirty="0">
                <a:solidFill>
                  <a:schemeClr val="bg1"/>
                </a:solidFill>
                <a:latin typeface="Times New Roman" panose="02020603050405020304" pitchFamily="18" charset="0"/>
                <a:cs typeface="Times New Roman" panose="02020603050405020304" pitchFamily="18" charset="0"/>
              </a:rPr>
              <a:t>Difficoltà di esecuzione per profondità e scarsa visione delle strutture bersaglio</a:t>
            </a:r>
          </a:p>
          <a:p>
            <a:pPr algn="ctr"/>
            <a:endParaRPr lang="it-IT" sz="3200" dirty="0">
              <a:solidFill>
                <a:schemeClr val="bg1"/>
              </a:solidFill>
              <a:latin typeface="Times New Roman" panose="02020603050405020304" pitchFamily="18" charset="0"/>
              <a:cs typeface="Times New Roman" panose="02020603050405020304" pitchFamily="18" charset="0"/>
            </a:endParaRPr>
          </a:p>
        </p:txBody>
      </p:sp>
      <p:pic>
        <p:nvPicPr>
          <p:cNvPr id="17" name="Audio 16">
            <a:extLst>
              <a:ext uri="{FF2B5EF4-FFF2-40B4-BE49-F238E27FC236}">
                <a16:creationId xmlns:a16="http://schemas.microsoft.com/office/drawing/2014/main" id="{F2888E30-C02C-A947-E9FB-12EF16DEC5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3000656"/>
      </p:ext>
    </p:extLst>
  </p:cSld>
  <p:clrMapOvr>
    <a:masterClrMapping/>
  </p:clrMapOvr>
  <mc:AlternateContent xmlns:mc="http://schemas.openxmlformats.org/markup-compatibility/2006">
    <mc:Choice xmlns:p14="http://schemas.microsoft.com/office/powerpoint/2010/main" Requires="p14">
      <p:transition spd="slow" p14:dur="2000" advTm="35677"/>
    </mc:Choice>
    <mc:Fallback>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76A74BC5-BEE7-E397-B9D2-29DD5B220E6C}"/>
              </a:ext>
            </a:extLst>
          </p:cNvPr>
          <p:cNvSpPr txBox="1"/>
          <p:nvPr/>
        </p:nvSpPr>
        <p:spPr>
          <a:xfrm>
            <a:off x="810570" y="1326372"/>
            <a:ext cx="4977222" cy="584775"/>
          </a:xfrm>
          <a:prstGeom prst="rect">
            <a:avLst/>
          </a:prstGeom>
          <a:noFill/>
        </p:spPr>
        <p:txBody>
          <a:bodyPr wrap="square" rtlCol="0">
            <a:spAutoFit/>
          </a:bodyPr>
          <a:lstStyle/>
          <a:p>
            <a:pPr algn="ctr"/>
            <a:r>
              <a:rPr lang="it-IT" sz="3200" dirty="0">
                <a:solidFill>
                  <a:schemeClr val="bg1"/>
                </a:solidFill>
                <a:latin typeface="Times New Roman" panose="02020603050405020304" pitchFamily="18" charset="0"/>
                <a:cs typeface="Times New Roman" panose="02020603050405020304" pitchFamily="18" charset="0"/>
              </a:rPr>
              <a:t>What’s new (and better)?</a:t>
            </a:r>
          </a:p>
        </p:txBody>
      </p:sp>
      <p:sp>
        <p:nvSpPr>
          <p:cNvPr id="3" name="CasellaDiTesto 2">
            <a:extLst>
              <a:ext uri="{FF2B5EF4-FFF2-40B4-BE49-F238E27FC236}">
                <a16:creationId xmlns:a16="http://schemas.microsoft.com/office/drawing/2014/main" id="{41424565-7D58-7C51-3B4A-8AD650A104F3}"/>
              </a:ext>
            </a:extLst>
          </p:cNvPr>
          <p:cNvSpPr txBox="1"/>
          <p:nvPr/>
        </p:nvSpPr>
        <p:spPr>
          <a:xfrm>
            <a:off x="880654" y="2795577"/>
            <a:ext cx="4466492" cy="4524315"/>
          </a:xfrm>
          <a:prstGeom prst="rect">
            <a:avLst/>
          </a:prstGeom>
          <a:noFill/>
        </p:spPr>
        <p:txBody>
          <a:bodyPr wrap="square" numCol="1" rtlCol="0">
            <a:spAutoFit/>
          </a:bodyPr>
          <a:lstStyle/>
          <a:p>
            <a:pPr algn="ctr"/>
            <a:r>
              <a:rPr lang="it-IT" sz="3200" i="1" u="sng" dirty="0">
                <a:solidFill>
                  <a:schemeClr val="accent2"/>
                </a:solidFill>
                <a:latin typeface="Times New Roman" panose="02020603050405020304" pitchFamily="18" charset="0"/>
                <a:cs typeface="Times New Roman" panose="02020603050405020304" pitchFamily="18" charset="0"/>
              </a:rPr>
              <a:t>Approccio con reperi alternativi ecoassistito</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r>
              <a:rPr lang="it-IT" sz="3200" dirty="0">
                <a:solidFill>
                  <a:schemeClr val="bg1"/>
                </a:solidFill>
                <a:latin typeface="Times New Roman" panose="02020603050405020304" pitchFamily="18" charset="0"/>
                <a:cs typeface="Times New Roman" panose="02020603050405020304" pitchFamily="18" charset="0"/>
              </a:rPr>
              <a:t>Approccio proporzionale e patient-</a:t>
            </a:r>
            <a:r>
              <a:rPr lang="it-IT" sz="3200" dirty="0" err="1">
                <a:solidFill>
                  <a:schemeClr val="bg1"/>
                </a:solidFill>
                <a:latin typeface="Times New Roman" panose="02020603050405020304" pitchFamily="18" charset="0"/>
                <a:cs typeface="Times New Roman" panose="02020603050405020304" pitchFamily="18" charset="0"/>
              </a:rPr>
              <a:t>tailored</a:t>
            </a:r>
            <a:r>
              <a:rPr lang="it-IT" sz="3200" dirty="0">
                <a:solidFill>
                  <a:schemeClr val="bg1"/>
                </a:solidFill>
                <a:latin typeface="Times New Roman" panose="02020603050405020304" pitchFamily="18" charset="0"/>
                <a:cs typeface="Times New Roman" panose="02020603050405020304" pitchFamily="18" charset="0"/>
              </a:rPr>
              <a:t> grazie alla conversione di 1,5 cun in cm</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endParaRPr lang="it-IT" sz="3200" dirty="0">
              <a:solidFill>
                <a:schemeClr val="bg1"/>
              </a:solidFill>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3A27BA48-88FE-98D6-A829-1719322D2C36}"/>
              </a:ext>
            </a:extLst>
          </p:cNvPr>
          <p:cNvSpPr txBox="1"/>
          <p:nvPr/>
        </p:nvSpPr>
        <p:spPr>
          <a:xfrm>
            <a:off x="6473224" y="2826127"/>
            <a:ext cx="4466492" cy="4031873"/>
          </a:xfrm>
          <a:prstGeom prst="rect">
            <a:avLst/>
          </a:prstGeom>
          <a:noFill/>
        </p:spPr>
        <p:txBody>
          <a:bodyPr wrap="square" numCol="1" rtlCol="0">
            <a:spAutoFit/>
          </a:bodyPr>
          <a:lstStyle/>
          <a:p>
            <a:pPr algn="ctr"/>
            <a:r>
              <a:rPr lang="it-IT" sz="3200" i="1" u="sng" dirty="0">
                <a:solidFill>
                  <a:schemeClr val="accent2"/>
                </a:solidFill>
                <a:latin typeface="Times New Roman" panose="02020603050405020304" pitchFamily="18" charset="0"/>
                <a:cs typeface="Times New Roman" panose="02020603050405020304" pitchFamily="18" charset="0"/>
              </a:rPr>
              <a:t>Approccio alla cieca</a:t>
            </a:r>
          </a:p>
          <a:p>
            <a:pPr algn="ctr"/>
            <a:r>
              <a:rPr lang="it-IT" sz="3200" i="1" u="sng" dirty="0">
                <a:solidFill>
                  <a:schemeClr val="accent2"/>
                </a:solidFill>
                <a:latin typeface="Times New Roman" panose="02020603050405020304" pitchFamily="18" charset="0"/>
                <a:cs typeface="Times New Roman" panose="02020603050405020304" pitchFamily="18" charset="0"/>
              </a:rPr>
              <a:t>(linea di Tuffier)</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r>
              <a:rPr lang="it-IT" sz="3200" dirty="0">
                <a:solidFill>
                  <a:schemeClr val="bg1"/>
                </a:solidFill>
                <a:latin typeface="Times New Roman" panose="02020603050405020304" pitchFamily="18" charset="0"/>
                <a:cs typeface="Times New Roman" panose="02020603050405020304" pitchFamily="18" charset="0"/>
              </a:rPr>
              <a:t>Non considera varianti antropometriche </a:t>
            </a:r>
          </a:p>
          <a:p>
            <a:pPr algn="ctr"/>
            <a:r>
              <a:rPr lang="it-IT" sz="3200" dirty="0">
                <a:solidFill>
                  <a:schemeClr val="bg1"/>
                </a:solidFill>
                <a:latin typeface="Times New Roman" panose="02020603050405020304" pitchFamily="18" charset="0"/>
                <a:cs typeface="Times New Roman" panose="02020603050405020304" pitchFamily="18" charset="0"/>
              </a:rPr>
              <a:t>(3 cm in senso caudale</a:t>
            </a:r>
          </a:p>
          <a:p>
            <a:pPr algn="ctr"/>
            <a:r>
              <a:rPr lang="it-IT" sz="3200" dirty="0">
                <a:solidFill>
                  <a:schemeClr val="bg1"/>
                </a:solidFill>
                <a:latin typeface="Times New Roman" panose="02020603050405020304" pitchFamily="18" charset="0"/>
                <a:cs typeface="Times New Roman" panose="02020603050405020304" pitchFamily="18" charset="0"/>
              </a:rPr>
              <a:t> e 5 cm in senso laterale)</a:t>
            </a:r>
          </a:p>
          <a:p>
            <a:pPr algn="ctr"/>
            <a:endParaRPr lang="it-IT" sz="3200" dirty="0">
              <a:solidFill>
                <a:schemeClr val="bg1"/>
              </a:solidFill>
              <a:latin typeface="Times New Roman" panose="02020603050405020304" pitchFamily="18" charset="0"/>
              <a:cs typeface="Times New Roman" panose="02020603050405020304" pitchFamily="18" charset="0"/>
            </a:endParaRPr>
          </a:p>
        </p:txBody>
      </p:sp>
      <p:pic>
        <p:nvPicPr>
          <p:cNvPr id="6" name="Immagine 5">
            <a:extLst>
              <a:ext uri="{FF2B5EF4-FFF2-40B4-BE49-F238E27FC236}">
                <a16:creationId xmlns:a16="http://schemas.microsoft.com/office/drawing/2014/main" id="{64E7EF87-4158-15D6-2495-770D14048961}"/>
              </a:ext>
            </a:extLst>
          </p:cNvPr>
          <p:cNvPicPr>
            <a:picLocks noChangeAspect="1"/>
          </p:cNvPicPr>
          <p:nvPr/>
        </p:nvPicPr>
        <p:blipFill>
          <a:blip r:embed="rId4"/>
          <a:stretch>
            <a:fillRect/>
          </a:stretch>
        </p:blipFill>
        <p:spPr>
          <a:xfrm>
            <a:off x="7564961" y="1194136"/>
            <a:ext cx="2283018" cy="1434021"/>
          </a:xfrm>
          <a:prstGeom prst="rect">
            <a:avLst/>
          </a:prstGeom>
        </p:spPr>
      </p:pic>
      <p:pic>
        <p:nvPicPr>
          <p:cNvPr id="26" name="Audio 25">
            <a:extLst>
              <a:ext uri="{FF2B5EF4-FFF2-40B4-BE49-F238E27FC236}">
                <a16:creationId xmlns:a16="http://schemas.microsoft.com/office/drawing/2014/main" id="{2F676DEE-60B6-339F-4FCC-883E153E2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65125073"/>
      </p:ext>
    </p:extLst>
  </p:cSld>
  <p:clrMapOvr>
    <a:masterClrMapping/>
  </p:clrMapOvr>
  <mc:AlternateContent xmlns:mc="http://schemas.openxmlformats.org/markup-compatibility/2006">
    <mc:Choice xmlns:p14="http://schemas.microsoft.com/office/powerpoint/2010/main" Requires="p14">
      <p:transition spd="slow" p14:dur="2000" advTm="17380"/>
    </mc:Choice>
    <mc:Fallback>
      <p:transition spd="slow" advTm="1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198306D3-1966-EF9D-72A7-54E159AC82D3}"/>
              </a:ext>
            </a:extLst>
          </p:cNvPr>
          <p:cNvSpPr txBox="1"/>
          <p:nvPr/>
        </p:nvSpPr>
        <p:spPr>
          <a:xfrm>
            <a:off x="1384852" y="2644170"/>
            <a:ext cx="9422295" cy="1569660"/>
          </a:xfrm>
          <a:prstGeom prst="rect">
            <a:avLst/>
          </a:prstGeom>
          <a:noFill/>
        </p:spPr>
        <p:txBody>
          <a:bodyPr wrap="square" numCol="1" rtlCol="0">
            <a:spAutoFit/>
          </a:bodyPr>
          <a:lstStyle/>
          <a:p>
            <a:pPr algn="ctr"/>
            <a:r>
              <a:rPr lang="it-IT" sz="3200" dirty="0">
                <a:solidFill>
                  <a:schemeClr val="bg1"/>
                </a:solidFill>
                <a:latin typeface="Times New Roman" panose="02020603050405020304" pitchFamily="18" charset="0"/>
                <a:cs typeface="Times New Roman" panose="02020603050405020304" pitchFamily="18" charset="0"/>
              </a:rPr>
              <a:t>GRAZIE PER L’ATTENZIONE!</a:t>
            </a:r>
          </a:p>
          <a:p>
            <a:pPr algn="ctr"/>
            <a:endParaRPr lang="it-IT" sz="3200" dirty="0">
              <a:solidFill>
                <a:schemeClr val="bg1"/>
              </a:solidFill>
              <a:latin typeface="Times New Roman" panose="02020603050405020304" pitchFamily="18" charset="0"/>
              <a:cs typeface="Times New Roman" panose="02020603050405020304" pitchFamily="18" charset="0"/>
            </a:endParaRPr>
          </a:p>
          <a:p>
            <a:pPr algn="ctr"/>
            <a:endParaRPr lang="it-IT" sz="3200" dirty="0">
              <a:solidFill>
                <a:schemeClr val="bg1"/>
              </a:solidFill>
              <a:latin typeface="Times New Roman" panose="02020603050405020304" pitchFamily="18" charset="0"/>
              <a:cs typeface="Times New Roman" panose="02020603050405020304" pitchFamily="18" charset="0"/>
            </a:endParaRPr>
          </a:p>
        </p:txBody>
      </p:sp>
      <p:pic>
        <p:nvPicPr>
          <p:cNvPr id="11" name="Audio 10">
            <a:extLst>
              <a:ext uri="{FF2B5EF4-FFF2-40B4-BE49-F238E27FC236}">
                <a16:creationId xmlns:a16="http://schemas.microsoft.com/office/drawing/2014/main" id="{48DC4D7C-2148-D41F-EFC6-8E0C31829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45673758"/>
      </p:ext>
    </p:extLst>
  </p:cSld>
  <p:clrMapOvr>
    <a:masterClrMapping/>
  </p:clrMapOvr>
  <mc:AlternateContent xmlns:mc="http://schemas.openxmlformats.org/markup-compatibility/2006">
    <mc:Choice xmlns:p14="http://schemas.microsoft.com/office/powerpoint/2010/main" Requires="p14">
      <p:transition spd="slow" p14:dur="2000" advTm="3237"/>
    </mc:Choice>
    <mc:Fallback>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9AB590B0-FFEE-7060-6A6F-3A96596C6045}"/>
              </a:ext>
            </a:extLst>
          </p:cNvPr>
          <p:cNvSpPr txBox="1"/>
          <p:nvPr/>
        </p:nvSpPr>
        <p:spPr>
          <a:xfrm>
            <a:off x="1219200" y="606296"/>
            <a:ext cx="3962400"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Anatomia del Plesso Lombare</a:t>
            </a:r>
          </a:p>
        </p:txBody>
      </p:sp>
      <p:pic>
        <p:nvPicPr>
          <p:cNvPr id="3" name="Immagine 2" descr="Immagine che contiene schizzo, disegno, arte&#10;&#10;Descrizione generata automaticamente">
            <a:extLst>
              <a:ext uri="{FF2B5EF4-FFF2-40B4-BE49-F238E27FC236}">
                <a16:creationId xmlns:a16="http://schemas.microsoft.com/office/drawing/2014/main" id="{8EEB25E9-A5A3-4EFE-C882-4FE4DD03AA6B}"/>
              </a:ext>
            </a:extLst>
          </p:cNvPr>
          <p:cNvPicPr>
            <a:picLocks noChangeAspect="1"/>
          </p:cNvPicPr>
          <p:nvPr/>
        </p:nvPicPr>
        <p:blipFill>
          <a:blip r:embed="rId4"/>
          <a:stretch>
            <a:fillRect/>
          </a:stretch>
        </p:blipFill>
        <p:spPr>
          <a:xfrm>
            <a:off x="4288692" y="2184158"/>
            <a:ext cx="3614615" cy="3883027"/>
          </a:xfrm>
          <a:prstGeom prst="rect">
            <a:avLst/>
          </a:prstGeom>
        </p:spPr>
      </p:pic>
      <p:sp>
        <p:nvSpPr>
          <p:cNvPr id="2" name="CasellaDiTesto 1">
            <a:extLst>
              <a:ext uri="{FF2B5EF4-FFF2-40B4-BE49-F238E27FC236}">
                <a16:creationId xmlns:a16="http://schemas.microsoft.com/office/drawing/2014/main" id="{0DD5D32B-7A37-C530-4B94-BFE86B83081A}"/>
              </a:ext>
            </a:extLst>
          </p:cNvPr>
          <p:cNvSpPr txBox="1"/>
          <p:nvPr/>
        </p:nvSpPr>
        <p:spPr>
          <a:xfrm>
            <a:off x="8499764" y="2556010"/>
            <a:ext cx="2763981" cy="3139321"/>
          </a:xfrm>
          <a:prstGeom prst="rect">
            <a:avLst/>
          </a:prstGeom>
          <a:noFill/>
        </p:spPr>
        <p:txBody>
          <a:bodyPr wrap="square" rtlCol="0">
            <a:spAutoFit/>
          </a:bodyPr>
          <a:lstStyle/>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Nervi periferici «coinvolti»:</a:t>
            </a:r>
          </a:p>
          <a:p>
            <a:pPr algn="just"/>
            <a:r>
              <a:rPr lang="it-IT" dirty="0">
                <a:solidFill>
                  <a:schemeClr val="bg1"/>
                </a:solidFill>
                <a:latin typeface="Times New Roman" panose="02020603050405020304" pitchFamily="18" charset="0"/>
                <a:cs typeface="Times New Roman" panose="02020603050405020304" pitchFamily="18" charset="0"/>
              </a:rPr>
              <a:t>-Ileoipogastrico</a:t>
            </a:r>
          </a:p>
          <a:p>
            <a:pPr algn="just"/>
            <a:r>
              <a:rPr lang="it-IT" dirty="0">
                <a:solidFill>
                  <a:schemeClr val="bg1"/>
                </a:solidFill>
                <a:latin typeface="Times New Roman" panose="02020603050405020304" pitchFamily="18" charset="0"/>
                <a:cs typeface="Times New Roman" panose="02020603050405020304" pitchFamily="18" charset="0"/>
              </a:rPr>
              <a:t>-Ileoinguinale</a:t>
            </a:r>
          </a:p>
          <a:p>
            <a:pPr algn="just"/>
            <a:r>
              <a:rPr lang="it-IT" dirty="0">
                <a:solidFill>
                  <a:schemeClr val="bg1"/>
                </a:solidFill>
                <a:latin typeface="Times New Roman" panose="02020603050405020304" pitchFamily="18" charset="0"/>
                <a:cs typeface="Times New Roman" panose="02020603050405020304" pitchFamily="18" charset="0"/>
              </a:rPr>
              <a:t>-Genitofemorale</a:t>
            </a:r>
          </a:p>
          <a:p>
            <a:pPr algn="just"/>
            <a:r>
              <a:rPr lang="it-IT" dirty="0">
                <a:solidFill>
                  <a:schemeClr val="bg1"/>
                </a:solidFill>
                <a:latin typeface="Times New Roman" panose="02020603050405020304" pitchFamily="18" charset="0"/>
                <a:cs typeface="Times New Roman" panose="02020603050405020304" pitchFamily="18" charset="0"/>
              </a:rPr>
              <a:t>-Femorale</a:t>
            </a:r>
          </a:p>
          <a:p>
            <a:pPr algn="just"/>
            <a:r>
              <a:rPr lang="it-IT" dirty="0">
                <a:solidFill>
                  <a:schemeClr val="bg1"/>
                </a:solidFill>
                <a:latin typeface="Times New Roman" panose="02020603050405020304" pitchFamily="18" charset="0"/>
                <a:cs typeface="Times New Roman" panose="02020603050405020304" pitchFamily="18" charset="0"/>
              </a:rPr>
              <a:t>-Otturatore</a:t>
            </a:r>
          </a:p>
          <a:p>
            <a:pPr algn="just"/>
            <a:r>
              <a:rPr lang="it-IT" dirty="0">
                <a:solidFill>
                  <a:schemeClr val="bg1"/>
                </a:solidFill>
                <a:latin typeface="Times New Roman" panose="02020603050405020304" pitchFamily="18" charset="0"/>
                <a:cs typeface="Times New Roman" panose="02020603050405020304" pitchFamily="18" charset="0"/>
              </a:rPr>
              <a:t>-Cutaneo laterale della coscia</a:t>
            </a:r>
          </a:p>
          <a:p>
            <a:endParaRPr lang="it-IT" dirty="0">
              <a:solidFill>
                <a:schemeClr val="bg1"/>
              </a:solidFill>
              <a:latin typeface="Times New Roman" panose="02020603050405020304" pitchFamily="18" charset="0"/>
              <a:cs typeface="Times New Roman" panose="02020603050405020304" pitchFamily="18" charset="0"/>
            </a:endParaRPr>
          </a:p>
          <a:p>
            <a:endParaRPr lang="it-IT" dirty="0">
              <a:solidFill>
                <a:schemeClr val="bg1"/>
              </a:solidFill>
            </a:endParaRPr>
          </a:p>
        </p:txBody>
      </p:sp>
      <p:sp>
        <p:nvSpPr>
          <p:cNvPr id="4" name="CasellaDiTesto 3">
            <a:extLst>
              <a:ext uri="{FF2B5EF4-FFF2-40B4-BE49-F238E27FC236}">
                <a16:creationId xmlns:a16="http://schemas.microsoft.com/office/drawing/2014/main" id="{BC4C2831-FC52-4DA6-2F1C-11F9C92423D4}"/>
              </a:ext>
            </a:extLst>
          </p:cNvPr>
          <p:cNvSpPr txBox="1"/>
          <p:nvPr/>
        </p:nvSpPr>
        <p:spPr>
          <a:xfrm>
            <a:off x="928255" y="3093981"/>
            <a:ext cx="2867891" cy="1200329"/>
          </a:xfrm>
          <a:prstGeom prst="rect">
            <a:avLst/>
          </a:prstGeom>
          <a:noFill/>
        </p:spPr>
        <p:txBody>
          <a:bodyPr wrap="square" rtlCol="0">
            <a:spAutoFit/>
          </a:bodyPr>
          <a:lstStyle/>
          <a:p>
            <a:pPr algn="just"/>
            <a:r>
              <a:rPr lang="it-IT" dirty="0">
                <a:solidFill>
                  <a:schemeClr val="bg1"/>
                </a:solidFill>
                <a:latin typeface="Times New Roman" panose="02020603050405020304" pitchFamily="18" charset="0"/>
                <a:cs typeface="Times New Roman" panose="02020603050405020304" pitchFamily="18" charset="0"/>
              </a:rPr>
              <a:t>Consiste di:</a:t>
            </a:r>
          </a:p>
          <a:p>
            <a:pPr algn="just"/>
            <a:r>
              <a:rPr lang="it-IT" dirty="0">
                <a:solidFill>
                  <a:schemeClr val="bg1"/>
                </a:solidFill>
                <a:latin typeface="Times New Roman" panose="02020603050405020304" pitchFamily="18" charset="0"/>
                <a:cs typeface="Times New Roman" panose="02020603050405020304" pitchFamily="18" charset="0"/>
              </a:rPr>
              <a:t>-radici ventrali di L1-L2-L3</a:t>
            </a:r>
          </a:p>
          <a:p>
            <a:pPr algn="just"/>
            <a:r>
              <a:rPr lang="it-IT" dirty="0">
                <a:solidFill>
                  <a:schemeClr val="bg1"/>
                </a:solidFill>
                <a:latin typeface="Times New Roman" panose="02020603050405020304" pitchFamily="18" charset="0"/>
                <a:cs typeface="Times New Roman" panose="02020603050405020304" pitchFamily="18" charset="0"/>
              </a:rPr>
              <a:t>-gran parte della radice ventrale di L4</a:t>
            </a:r>
          </a:p>
        </p:txBody>
      </p:sp>
      <p:pic>
        <p:nvPicPr>
          <p:cNvPr id="6" name="Audio 5">
            <a:extLst>
              <a:ext uri="{FF2B5EF4-FFF2-40B4-BE49-F238E27FC236}">
                <a16:creationId xmlns:a16="http://schemas.microsoft.com/office/drawing/2014/main" id="{6D75FC95-6514-8E71-50AF-9535DFC98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9172226"/>
      </p:ext>
    </p:extLst>
  </p:cSld>
  <p:clrMapOvr>
    <a:masterClrMapping/>
  </p:clrMapOvr>
  <mc:AlternateContent xmlns:mc="http://schemas.openxmlformats.org/markup-compatibility/2006" xmlns:p14="http://schemas.microsoft.com/office/powerpoint/2010/main">
    <mc:Choice Requires="p14">
      <p:transition spd="slow" p14:dur="2000" advTm="133154"/>
    </mc:Choice>
    <mc:Fallback xmlns="">
      <p:transition spd="slow" advTm="13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F8CD0E94-FAF6-4E6A-49F1-568A5DDB40E3}"/>
              </a:ext>
            </a:extLst>
          </p:cNvPr>
          <p:cNvSpPr txBox="1"/>
          <p:nvPr/>
        </p:nvSpPr>
        <p:spPr>
          <a:xfrm>
            <a:off x="1219200" y="606296"/>
            <a:ext cx="3962400"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Topografia del Plesso Lombare</a:t>
            </a:r>
          </a:p>
        </p:txBody>
      </p:sp>
      <p:pic>
        <p:nvPicPr>
          <p:cNvPr id="4" name="Immagine 3" descr="Immagine che contiene scheletro&#10;&#10;Descrizione generata automaticamente">
            <a:extLst>
              <a:ext uri="{FF2B5EF4-FFF2-40B4-BE49-F238E27FC236}">
                <a16:creationId xmlns:a16="http://schemas.microsoft.com/office/drawing/2014/main" id="{1795864E-6DB8-61B6-7C93-8C42C765E0FF}"/>
              </a:ext>
            </a:extLst>
          </p:cNvPr>
          <p:cNvPicPr>
            <a:picLocks noChangeAspect="1"/>
          </p:cNvPicPr>
          <p:nvPr/>
        </p:nvPicPr>
        <p:blipFill>
          <a:blip r:embed="rId4"/>
          <a:stretch>
            <a:fillRect/>
          </a:stretch>
        </p:blipFill>
        <p:spPr>
          <a:xfrm>
            <a:off x="3974856" y="2168039"/>
            <a:ext cx="4242288" cy="3832092"/>
          </a:xfrm>
          <a:prstGeom prst="rect">
            <a:avLst/>
          </a:prstGeom>
        </p:spPr>
      </p:pic>
      <p:sp>
        <p:nvSpPr>
          <p:cNvPr id="3" name="CasellaDiTesto 2">
            <a:extLst>
              <a:ext uri="{FF2B5EF4-FFF2-40B4-BE49-F238E27FC236}">
                <a16:creationId xmlns:a16="http://schemas.microsoft.com/office/drawing/2014/main" id="{14C8FE8E-8E72-EE11-E4C3-495CDBB04511}"/>
              </a:ext>
            </a:extLst>
          </p:cNvPr>
          <p:cNvSpPr txBox="1"/>
          <p:nvPr/>
        </p:nvSpPr>
        <p:spPr>
          <a:xfrm>
            <a:off x="8499764" y="2556010"/>
            <a:ext cx="2763981" cy="2031325"/>
          </a:xfrm>
          <a:prstGeom prst="rect">
            <a:avLst/>
          </a:prstGeom>
          <a:noFill/>
        </p:spPr>
        <p:txBody>
          <a:bodyPr wrap="square" rtlCol="0">
            <a:spAutoFit/>
          </a:bodyPr>
          <a:lstStyle/>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Il plesso lombare si trova nel contesto del muscolo psoas rivolto verso il margine anteriore dei processi trasversi delle vertebre lombari</a:t>
            </a:r>
            <a:endParaRPr lang="it-IT" dirty="0">
              <a:solidFill>
                <a:schemeClr val="bg1"/>
              </a:solidFill>
            </a:endParaRPr>
          </a:p>
        </p:txBody>
      </p:sp>
      <p:pic>
        <p:nvPicPr>
          <p:cNvPr id="6" name="Audio 5">
            <a:extLst>
              <a:ext uri="{FF2B5EF4-FFF2-40B4-BE49-F238E27FC236}">
                <a16:creationId xmlns:a16="http://schemas.microsoft.com/office/drawing/2014/main" id="{84B42EA6-FB17-0A85-A171-6457F3D30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2433767"/>
      </p:ext>
    </p:extLst>
  </p:cSld>
  <p:clrMapOvr>
    <a:masterClrMapping/>
  </p:clrMapOvr>
  <mc:AlternateContent xmlns:mc="http://schemas.openxmlformats.org/markup-compatibility/2006" xmlns:p14="http://schemas.microsoft.com/office/powerpoint/2010/main">
    <mc:Choice Requires="p14">
      <p:transition spd="slow" p14:dur="2000" advTm="31196"/>
    </mc:Choice>
    <mc:Fallback xmlns="">
      <p:transition spd="slow" advTm="3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articolazione, schermata&#10;&#10;Descrizione generata automaticamente">
            <a:extLst>
              <a:ext uri="{FF2B5EF4-FFF2-40B4-BE49-F238E27FC236}">
                <a16:creationId xmlns:a16="http://schemas.microsoft.com/office/drawing/2014/main" id="{2F63038B-6859-010E-B812-8A07D2FCE7C9}"/>
              </a:ext>
            </a:extLst>
          </p:cNvPr>
          <p:cNvPicPr>
            <a:picLocks noChangeAspect="1"/>
          </p:cNvPicPr>
          <p:nvPr/>
        </p:nvPicPr>
        <p:blipFill>
          <a:blip r:embed="rId4"/>
          <a:stretch>
            <a:fillRect/>
          </a:stretch>
        </p:blipFill>
        <p:spPr>
          <a:xfrm>
            <a:off x="1295400" y="2168039"/>
            <a:ext cx="7772400" cy="4284535"/>
          </a:xfrm>
          <a:prstGeom prst="rect">
            <a:avLst/>
          </a:prstGeom>
        </p:spPr>
      </p:pic>
      <p:sp>
        <p:nvSpPr>
          <p:cNvPr id="4" name="CasellaDiTesto 3">
            <a:extLst>
              <a:ext uri="{FF2B5EF4-FFF2-40B4-BE49-F238E27FC236}">
                <a16:creationId xmlns:a16="http://schemas.microsoft.com/office/drawing/2014/main" id="{2D066E68-B865-1365-251F-F21EC42A2D3D}"/>
              </a:ext>
            </a:extLst>
          </p:cNvPr>
          <p:cNvSpPr txBox="1"/>
          <p:nvPr/>
        </p:nvSpPr>
        <p:spPr>
          <a:xfrm>
            <a:off x="1219200" y="606296"/>
            <a:ext cx="3962400"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Innervazione del Plesso Lombare</a:t>
            </a:r>
          </a:p>
        </p:txBody>
      </p:sp>
      <p:sp>
        <p:nvSpPr>
          <p:cNvPr id="2" name="CasellaDiTesto 1">
            <a:extLst>
              <a:ext uri="{FF2B5EF4-FFF2-40B4-BE49-F238E27FC236}">
                <a16:creationId xmlns:a16="http://schemas.microsoft.com/office/drawing/2014/main" id="{2230C888-FC87-9AB4-126D-62DB452B2BF2}"/>
              </a:ext>
            </a:extLst>
          </p:cNvPr>
          <p:cNvSpPr txBox="1"/>
          <p:nvPr/>
        </p:nvSpPr>
        <p:spPr>
          <a:xfrm>
            <a:off x="9067800" y="2719706"/>
            <a:ext cx="2763981" cy="2585323"/>
          </a:xfrm>
          <a:prstGeom prst="rect">
            <a:avLst/>
          </a:prstGeom>
          <a:noFill/>
        </p:spPr>
        <p:txBody>
          <a:bodyPr wrap="square" rtlCol="0">
            <a:spAutoFit/>
          </a:bodyPr>
          <a:lstStyle/>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Ideale per la chirurgia dell’anca e delle strutture sopra al ginocchio.</a:t>
            </a:r>
          </a:p>
          <a:p>
            <a:pPr algn="just"/>
            <a:r>
              <a:rPr lang="it-IT" dirty="0">
                <a:solidFill>
                  <a:schemeClr val="bg1"/>
                </a:solidFill>
                <a:latin typeface="Times New Roman" panose="02020603050405020304" pitchFamily="18" charset="0"/>
                <a:cs typeface="Times New Roman" panose="02020603050405020304" pitchFamily="18" charset="0"/>
              </a:rPr>
              <a:t>Quando combinato con il blocco dello sciatico garantisce un’anestesia completa unilaterale dell’arto inferiore.</a:t>
            </a:r>
            <a:endParaRPr lang="it-IT" dirty="0">
              <a:solidFill>
                <a:schemeClr val="bg1"/>
              </a:solidFill>
            </a:endParaRPr>
          </a:p>
        </p:txBody>
      </p:sp>
      <p:pic>
        <p:nvPicPr>
          <p:cNvPr id="19" name="Audio 18">
            <a:extLst>
              <a:ext uri="{FF2B5EF4-FFF2-40B4-BE49-F238E27FC236}">
                <a16:creationId xmlns:a16="http://schemas.microsoft.com/office/drawing/2014/main" id="{CCA410C0-FF80-3CAB-672A-85DDBBB32B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737637"/>
      </p:ext>
    </p:extLst>
  </p:cSld>
  <p:clrMapOvr>
    <a:masterClrMapping/>
  </p:clrMapOvr>
  <mc:AlternateContent xmlns:mc="http://schemas.openxmlformats.org/markup-compatibility/2006" xmlns:p14="http://schemas.microsoft.com/office/powerpoint/2010/main">
    <mc:Choice Requires="p14">
      <p:transition spd="slow" p14:dur="2000" advTm="29036"/>
    </mc:Choice>
    <mc:Fallback xmlns="">
      <p:transition spd="slow" advTm="2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schermata, Imaging medicale, arte&#10;&#10;Descrizione generata automaticamente">
            <a:extLst>
              <a:ext uri="{FF2B5EF4-FFF2-40B4-BE49-F238E27FC236}">
                <a16:creationId xmlns:a16="http://schemas.microsoft.com/office/drawing/2014/main" id="{15B656BD-8AF7-F5B7-DCD1-96835A892416}"/>
              </a:ext>
            </a:extLst>
          </p:cNvPr>
          <p:cNvPicPr>
            <a:picLocks noChangeAspect="1"/>
          </p:cNvPicPr>
          <p:nvPr/>
        </p:nvPicPr>
        <p:blipFill>
          <a:blip r:embed="rId8"/>
          <a:stretch>
            <a:fillRect/>
          </a:stretch>
        </p:blipFill>
        <p:spPr>
          <a:xfrm>
            <a:off x="1619250" y="2645594"/>
            <a:ext cx="4173694" cy="3196872"/>
          </a:xfrm>
          <a:prstGeom prst="rect">
            <a:avLst/>
          </a:prstGeom>
        </p:spPr>
      </p:pic>
      <p:pic>
        <p:nvPicPr>
          <p:cNvPr id="5" name="Immagine 4" descr="Immagine che contiene Imaging medicale, radiologia, Radiografia medica, Ecografia ostetrica&#10;&#10;Descrizione generata automaticamente">
            <a:extLst>
              <a:ext uri="{FF2B5EF4-FFF2-40B4-BE49-F238E27FC236}">
                <a16:creationId xmlns:a16="http://schemas.microsoft.com/office/drawing/2014/main" id="{9EE3BC7B-A312-EE24-76F4-A377F35A945B}"/>
              </a:ext>
            </a:extLst>
          </p:cNvPr>
          <p:cNvPicPr>
            <a:picLocks noChangeAspect="1"/>
          </p:cNvPicPr>
          <p:nvPr/>
        </p:nvPicPr>
        <p:blipFill>
          <a:blip r:embed="rId9"/>
          <a:stretch>
            <a:fillRect/>
          </a:stretch>
        </p:blipFill>
        <p:spPr>
          <a:xfrm>
            <a:off x="6573345" y="2645594"/>
            <a:ext cx="4432405" cy="3196872"/>
          </a:xfrm>
          <a:prstGeom prst="rect">
            <a:avLst/>
          </a:prstGeom>
        </p:spPr>
      </p:pic>
      <p:sp>
        <p:nvSpPr>
          <p:cNvPr id="6" name="CasellaDiTesto 5">
            <a:extLst>
              <a:ext uri="{FF2B5EF4-FFF2-40B4-BE49-F238E27FC236}">
                <a16:creationId xmlns:a16="http://schemas.microsoft.com/office/drawing/2014/main" id="{ACCD30E4-5217-DFCC-DB95-9F6EEF0BFCB0}"/>
              </a:ext>
            </a:extLst>
          </p:cNvPr>
          <p:cNvSpPr txBox="1"/>
          <p:nvPr/>
        </p:nvSpPr>
        <p:spPr>
          <a:xfrm>
            <a:off x="1219200" y="606296"/>
            <a:ext cx="3962400"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Visione ecografica</a:t>
            </a:r>
          </a:p>
        </p:txBody>
      </p:sp>
      <p:sp>
        <p:nvSpPr>
          <p:cNvPr id="7" name="CasellaDiTesto 6">
            <a:extLst>
              <a:ext uri="{FF2B5EF4-FFF2-40B4-BE49-F238E27FC236}">
                <a16:creationId xmlns:a16="http://schemas.microsoft.com/office/drawing/2014/main" id="{40785197-114D-7C73-D429-0669BC4E29D2}"/>
              </a:ext>
            </a:extLst>
          </p:cNvPr>
          <p:cNvSpPr txBox="1"/>
          <p:nvPr/>
        </p:nvSpPr>
        <p:spPr>
          <a:xfrm>
            <a:off x="1963569" y="5850439"/>
            <a:ext cx="3485055" cy="400110"/>
          </a:xfrm>
          <a:prstGeom prst="rect">
            <a:avLst/>
          </a:prstGeom>
          <a:noFill/>
        </p:spPr>
        <p:txBody>
          <a:bodyPr wrap="square" rtlCol="0">
            <a:spAutoFit/>
          </a:bodyPr>
          <a:lstStyle/>
          <a:p>
            <a:pPr algn="ctr"/>
            <a:r>
              <a:rPr lang="it-IT" sz="2000" dirty="0">
                <a:solidFill>
                  <a:schemeClr val="bg1"/>
                </a:solidFill>
                <a:latin typeface="Times New Roman" panose="02020603050405020304" pitchFamily="18" charset="0"/>
                <a:cs typeface="Times New Roman" panose="02020603050405020304" pitchFamily="18" charset="0"/>
              </a:rPr>
              <a:t>Orientamento longitudinale</a:t>
            </a:r>
          </a:p>
        </p:txBody>
      </p:sp>
      <p:sp>
        <p:nvSpPr>
          <p:cNvPr id="9" name="CasellaDiTesto 8">
            <a:extLst>
              <a:ext uri="{FF2B5EF4-FFF2-40B4-BE49-F238E27FC236}">
                <a16:creationId xmlns:a16="http://schemas.microsoft.com/office/drawing/2014/main" id="{0CD6F6B1-E6BC-B33C-B1F3-4B8DDA673985}"/>
              </a:ext>
            </a:extLst>
          </p:cNvPr>
          <p:cNvSpPr txBox="1"/>
          <p:nvPr/>
        </p:nvSpPr>
        <p:spPr>
          <a:xfrm>
            <a:off x="7014681" y="5850439"/>
            <a:ext cx="3485055" cy="400110"/>
          </a:xfrm>
          <a:prstGeom prst="rect">
            <a:avLst/>
          </a:prstGeom>
          <a:noFill/>
        </p:spPr>
        <p:txBody>
          <a:bodyPr wrap="square" rtlCol="0">
            <a:spAutoFit/>
          </a:bodyPr>
          <a:lstStyle/>
          <a:p>
            <a:pPr algn="ctr"/>
            <a:r>
              <a:rPr lang="it-IT" sz="2000" dirty="0">
                <a:solidFill>
                  <a:schemeClr val="bg1"/>
                </a:solidFill>
                <a:latin typeface="Times New Roman" panose="02020603050405020304" pitchFamily="18" charset="0"/>
                <a:cs typeface="Times New Roman" panose="02020603050405020304" pitchFamily="18" charset="0"/>
              </a:rPr>
              <a:t>Orientamento trasversale</a:t>
            </a:r>
          </a:p>
        </p:txBody>
      </p:sp>
      <p:pic>
        <p:nvPicPr>
          <p:cNvPr id="11" name="WhatsApp Video 2023-09-01 at 21.42.37.mp4">
            <a:hlinkClick r:id="" action="ppaction://media"/>
            <a:extLst>
              <a:ext uri="{FF2B5EF4-FFF2-40B4-BE49-F238E27FC236}">
                <a16:creationId xmlns:a16="http://schemas.microsoft.com/office/drawing/2014/main" id="{7450EB28-A401-EBFB-A66E-C7A77BE4CB9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31103" y="2595977"/>
            <a:ext cx="4949985" cy="3196865"/>
          </a:xfrm>
          <a:prstGeom prst="rect">
            <a:avLst/>
          </a:prstGeom>
        </p:spPr>
      </p:pic>
      <p:pic>
        <p:nvPicPr>
          <p:cNvPr id="13" name="WhatsApp Video 2023-09-01 at 21.42.38.mp4">
            <a:hlinkClick r:id="" action="ppaction://media"/>
            <a:extLst>
              <a:ext uri="{FF2B5EF4-FFF2-40B4-BE49-F238E27FC236}">
                <a16:creationId xmlns:a16="http://schemas.microsoft.com/office/drawing/2014/main" id="{B18886F7-8663-C8F2-2025-9FA9F7490D00}"/>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047019" y="2557489"/>
            <a:ext cx="3485055" cy="3273840"/>
          </a:xfrm>
          <a:prstGeom prst="rect">
            <a:avLst/>
          </a:prstGeom>
        </p:spPr>
      </p:pic>
      <p:pic>
        <p:nvPicPr>
          <p:cNvPr id="23" name="Audio 22">
            <a:extLst>
              <a:ext uri="{FF2B5EF4-FFF2-40B4-BE49-F238E27FC236}">
                <a16:creationId xmlns:a16="http://schemas.microsoft.com/office/drawing/2014/main" id="{B8E501CB-2B89-934C-5303-8B0F0ABDAB1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92035546"/>
      </p:ext>
    </p:extLst>
  </p:cSld>
  <p:clrMapOvr>
    <a:masterClrMapping/>
  </p:clrMapOvr>
  <mc:AlternateContent xmlns:mc="http://schemas.openxmlformats.org/markup-compatibility/2006" xmlns:p14="http://schemas.microsoft.com/office/powerpoint/2010/main">
    <mc:Choice Requires="p14">
      <p:transition spd="slow" p14:dur="2000" advTm="30963"/>
    </mc:Choice>
    <mc:Fallback xmlns="">
      <p:transition spd="slow" advTm="3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1" presetClass="mediacall" presetSubtype="0" fill="hold" nodeType="withEffect">
                                  <p:stCondLst>
                                    <p:cond delay="0"/>
                                  </p:stCondLst>
                                  <p:childTnLst>
                                    <p:cmd type="call" cmd="playFrom(0.0)">
                                      <p:cBhvr>
                                        <p:cTn id="8" dur="11413" fill="hold"/>
                                        <p:tgtEl>
                                          <p:spTgt spid="11"/>
                                        </p:tgtEl>
                                      </p:cBhvr>
                                    </p:cmd>
                                  </p:childTnLst>
                                </p:cTn>
                              </p:par>
                            </p:childTnLst>
                          </p:cTn>
                        </p:par>
                        <p:par>
                          <p:cTn id="9" fill="hold">
                            <p:stCondLst>
                              <p:cond delay="11413"/>
                            </p:stCondLst>
                            <p:childTnLst>
                              <p:par>
                                <p:cTn id="10" presetID="1" presetClass="exit" presetSubtype="0" fill="hold" nodeType="afterEffect">
                                  <p:stCondLst>
                                    <p:cond delay="0"/>
                                  </p:stCondLst>
                                  <p:childTnLst>
                                    <p:set>
                                      <p:cBhvr>
                                        <p:cTn id="11" dur="1" fill="hold">
                                          <p:stCondLst>
                                            <p:cond delay="0"/>
                                          </p:stCondLst>
                                        </p:cTn>
                                        <p:tgtEl>
                                          <p:spTgt spid="11"/>
                                        </p:tgtEl>
                                        <p:attrNameLst>
                                          <p:attrName>style.visibility</p:attrName>
                                        </p:attrNameLst>
                                      </p:cBhvr>
                                      <p:to>
                                        <p:strVal val="hidden"/>
                                      </p:to>
                                    </p:set>
                                    <p:cmd type="call" cmd="stop">
                                      <p:cBhvr>
                                        <p:cTn id="12" dur="1">
                                          <p:stCondLst>
                                            <p:cond delay="0"/>
                                          </p:stCondLst>
                                        </p:cTn>
                                        <p:tgtEl>
                                          <p:spTgt spid="11"/>
                                        </p:tgtEl>
                                      </p:cBhvr>
                                    </p:cmd>
                                  </p:childTnLst>
                                </p:cTn>
                              </p:par>
                            </p:childTnLst>
                          </p:cTn>
                        </p:par>
                        <p:par>
                          <p:cTn id="13" fill="hold">
                            <p:stCondLst>
                              <p:cond delay="11413"/>
                            </p:stCondLst>
                            <p:childTnLst>
                              <p:par>
                                <p:cTn id="14" presetID="1" presetClass="mediacall" presetSubtype="0" fill="hold" nodeType="afterEffect">
                                  <p:stCondLst>
                                    <p:cond delay="0"/>
                                  </p:stCondLst>
                                  <p:childTnLst>
                                    <p:cmd type="call" cmd="playFrom(0.0)">
                                      <p:cBhvr>
                                        <p:cTn id="15" dur="15934" fill="hold"/>
                                        <p:tgtEl>
                                          <p:spTgt spid="13"/>
                                        </p:tgtEl>
                                      </p:cBhvr>
                                    </p:cmd>
                                  </p:childTnLst>
                                </p:cTn>
                              </p:par>
                            </p:childTnLst>
                          </p:cTn>
                        </p:par>
                        <p:par>
                          <p:cTn id="16" fill="hold">
                            <p:stCondLst>
                              <p:cond delay="27347"/>
                            </p:stCondLst>
                            <p:childTnLst>
                              <p:par>
                                <p:cTn id="17" presetID="1" presetClass="exit" presetSubtype="0" fill="hold" nodeType="afterEffect">
                                  <p:stCondLst>
                                    <p:cond delay="0"/>
                                  </p:stCondLst>
                                  <p:childTnLst>
                                    <p:set>
                                      <p:cBhvr>
                                        <p:cTn id="18" dur="1" fill="hold">
                                          <p:stCondLst>
                                            <p:cond delay="0"/>
                                          </p:stCondLst>
                                        </p:cTn>
                                        <p:tgtEl>
                                          <p:spTgt spid="13"/>
                                        </p:tgtEl>
                                        <p:attrNameLst>
                                          <p:attrName>style.visibility</p:attrName>
                                        </p:attrNameLst>
                                      </p:cBhvr>
                                      <p:to>
                                        <p:strVal val="hidden"/>
                                      </p:to>
                                    </p:set>
                                    <p:cmd type="call" cmd="stop">
                                      <p:cBhvr>
                                        <p:cTn id="19" dur="1">
                                          <p:stCondLst>
                                            <p:cond delay="0"/>
                                          </p:stCondLst>
                                        </p:cTn>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0" fill="hold" display="0">
                  <p:stCondLst>
                    <p:cond delay="indefinite"/>
                  </p:stCondLst>
                </p:cTn>
                <p:tgtEl>
                  <p:spTgt spid="11"/>
                </p:tgtEl>
              </p:cMediaNode>
            </p:video>
            <p:video>
              <p:cMediaNode vol="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audio isNarration="1">
              <p:cMediaNode vol="80000" showWhenStopped="0">
                <p:cTn id="27" fill="hold" display="0">
                  <p:stCondLst>
                    <p:cond delay="indefinite"/>
                  </p:stCondLst>
                  <p:endCondLst>
                    <p:cond evt="onStopAudio" delay="0">
                      <p:tgtEl>
                        <p:sldTgt/>
                      </p:tgtEl>
                    </p:cond>
                  </p:endCondLst>
                </p:cTn>
                <p:tgtEl>
                  <p:spTgt spid="23"/>
                </p:tgtEl>
              </p:cMediaNode>
            </p:audio>
          </p:childTnLst>
        </p:cTn>
      </p:par>
    </p:tnLst>
  </p:timing>
  <p:extLst>
    <p:ext uri="{E180D4A7-C9FB-4DFB-919C-405C955672EB}">
      <p14:showEvtLst xmlns:p14="http://schemas.microsoft.com/office/powerpoint/2010/main">
        <p14:playEvt time="15" objId="11"/>
        <p14:stopEvt time="11421" objId="11"/>
        <p14:playEvt time="11468" objId="13"/>
        <p14:stopEvt time="27365" objId="1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0F3E7ADE-9412-FF78-1F91-EC28C494AD11}"/>
              </a:ext>
            </a:extLst>
          </p:cNvPr>
          <p:cNvSpPr txBox="1"/>
          <p:nvPr/>
        </p:nvSpPr>
        <p:spPr>
          <a:xfrm>
            <a:off x="1219200" y="606296"/>
            <a:ext cx="3962400"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Concetto di CUN</a:t>
            </a:r>
          </a:p>
        </p:txBody>
      </p:sp>
      <p:sp>
        <p:nvSpPr>
          <p:cNvPr id="2" name="CasellaDiTesto 1">
            <a:extLst>
              <a:ext uri="{FF2B5EF4-FFF2-40B4-BE49-F238E27FC236}">
                <a16:creationId xmlns:a16="http://schemas.microsoft.com/office/drawing/2014/main" id="{141E4166-709B-E8DC-0DE2-EDF5D90DD8F1}"/>
              </a:ext>
            </a:extLst>
          </p:cNvPr>
          <p:cNvSpPr txBox="1"/>
          <p:nvPr/>
        </p:nvSpPr>
        <p:spPr>
          <a:xfrm>
            <a:off x="7329916" y="3245580"/>
            <a:ext cx="2763981" cy="1477328"/>
          </a:xfrm>
          <a:prstGeom prst="rect">
            <a:avLst/>
          </a:prstGeom>
          <a:noFill/>
        </p:spPr>
        <p:txBody>
          <a:bodyPr wrap="square" rtlCol="0">
            <a:spAutoFit/>
          </a:bodyPr>
          <a:lstStyle/>
          <a:p>
            <a:pPr algn="just"/>
            <a:endParaRPr lang="it-IT" dirty="0">
              <a:solidFill>
                <a:schemeClr val="bg1"/>
              </a:solidFill>
              <a:latin typeface="Times New Roman" panose="02020603050405020304" pitchFamily="18" charset="0"/>
              <a:cs typeface="Times New Roman" panose="02020603050405020304" pitchFamily="18" charset="0"/>
            </a:endParaRPr>
          </a:p>
          <a:p>
            <a:pPr algn="just"/>
            <a:r>
              <a:rPr lang="it-IT" dirty="0">
                <a:solidFill>
                  <a:schemeClr val="bg1"/>
                </a:solidFill>
                <a:latin typeface="Times New Roman" panose="02020603050405020304" pitchFamily="18" charset="0"/>
                <a:cs typeface="Times New Roman" panose="02020603050405020304" pitchFamily="18" charset="0"/>
              </a:rPr>
              <a:t>1 CUN corrisponde alla massima larghezza del pollice.</a:t>
            </a:r>
          </a:p>
          <a:p>
            <a:pPr algn="just"/>
            <a:endParaRPr lang="it-IT" dirty="0">
              <a:solidFill>
                <a:schemeClr val="bg1"/>
              </a:solidFill>
              <a:latin typeface="Times New Roman" panose="02020603050405020304" pitchFamily="18" charset="0"/>
              <a:cs typeface="Times New Roman" panose="02020603050405020304" pitchFamily="18" charset="0"/>
            </a:endParaRPr>
          </a:p>
        </p:txBody>
      </p:sp>
      <p:pic>
        <p:nvPicPr>
          <p:cNvPr id="6" name="Audio 5">
            <a:extLst>
              <a:ext uri="{FF2B5EF4-FFF2-40B4-BE49-F238E27FC236}">
                <a16:creationId xmlns:a16="http://schemas.microsoft.com/office/drawing/2014/main" id="{6D4EC3F1-BE64-5330-B447-9998ABD91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pic>
        <p:nvPicPr>
          <p:cNvPr id="9" name="Immagine 8" descr="Immagine che contiene schizzo, Line art, disegno, clipart&#10;&#10;Descrizione generata automaticamente">
            <a:extLst>
              <a:ext uri="{FF2B5EF4-FFF2-40B4-BE49-F238E27FC236}">
                <a16:creationId xmlns:a16="http://schemas.microsoft.com/office/drawing/2014/main" id="{3309471E-5B69-F3BF-859B-B448B5F9127F}"/>
              </a:ext>
            </a:extLst>
          </p:cNvPr>
          <p:cNvPicPr>
            <a:picLocks noChangeAspect="1"/>
          </p:cNvPicPr>
          <p:nvPr/>
        </p:nvPicPr>
        <p:blipFill>
          <a:blip r:embed="rId5"/>
          <a:stretch>
            <a:fillRect/>
          </a:stretch>
        </p:blipFill>
        <p:spPr>
          <a:xfrm>
            <a:off x="5181600" y="2422144"/>
            <a:ext cx="1657350" cy="3124200"/>
          </a:xfrm>
          <a:prstGeom prst="rect">
            <a:avLst/>
          </a:prstGeom>
        </p:spPr>
      </p:pic>
    </p:spTree>
    <p:extLst>
      <p:ext uri="{BB962C8B-B14F-4D97-AF65-F5344CB8AC3E}">
        <p14:creationId xmlns:p14="http://schemas.microsoft.com/office/powerpoint/2010/main" val="3215711233"/>
      </p:ext>
    </p:extLst>
  </p:cSld>
  <p:clrMapOvr>
    <a:masterClrMapping/>
  </p:clrMapOvr>
  <mc:AlternateContent xmlns:mc="http://schemas.openxmlformats.org/markup-compatibility/2006" xmlns:p14="http://schemas.microsoft.com/office/powerpoint/2010/main">
    <mc:Choice Requires="p14">
      <p:transition spd="slow" p14:dur="2000" advTm="17960"/>
    </mc:Choice>
    <mc:Fallback xmlns="">
      <p:transition spd="slow" advTm="1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schizzo, disegno, Line art, scheletro&#10;&#10;Descrizione generata automaticamente">
            <a:extLst>
              <a:ext uri="{FF2B5EF4-FFF2-40B4-BE49-F238E27FC236}">
                <a16:creationId xmlns:a16="http://schemas.microsoft.com/office/drawing/2014/main" id="{2C35771B-0A93-F5B8-6BB4-B1649365EB44}"/>
              </a:ext>
            </a:extLst>
          </p:cNvPr>
          <p:cNvPicPr>
            <a:picLocks noChangeAspect="1"/>
          </p:cNvPicPr>
          <p:nvPr/>
        </p:nvPicPr>
        <p:blipFill>
          <a:blip r:embed="rId4"/>
          <a:stretch>
            <a:fillRect/>
          </a:stretch>
        </p:blipFill>
        <p:spPr>
          <a:xfrm>
            <a:off x="4991100" y="2141534"/>
            <a:ext cx="2209800" cy="3898900"/>
          </a:xfrm>
          <a:prstGeom prst="rect">
            <a:avLst/>
          </a:prstGeom>
        </p:spPr>
      </p:pic>
      <p:sp>
        <p:nvSpPr>
          <p:cNvPr id="4" name="CasellaDiTesto 3">
            <a:extLst>
              <a:ext uri="{FF2B5EF4-FFF2-40B4-BE49-F238E27FC236}">
                <a16:creationId xmlns:a16="http://schemas.microsoft.com/office/drawing/2014/main" id="{E0D43BB8-EF13-7A0E-A433-0B1C7716DF88}"/>
              </a:ext>
            </a:extLst>
          </p:cNvPr>
          <p:cNvSpPr txBox="1"/>
          <p:nvPr/>
        </p:nvSpPr>
        <p:spPr>
          <a:xfrm>
            <a:off x="828155" y="637388"/>
            <a:ext cx="4518991"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Meridiano Vescica</a:t>
            </a:r>
          </a:p>
          <a:p>
            <a:pPr algn="ctr"/>
            <a:r>
              <a:rPr lang="it-IT" sz="4400" dirty="0">
                <a:solidFill>
                  <a:schemeClr val="bg1"/>
                </a:solidFill>
                <a:latin typeface="Times New Roman" panose="02020603050405020304" pitchFamily="18" charset="0"/>
                <a:cs typeface="Times New Roman" panose="02020603050405020304" pitchFamily="18" charset="0"/>
              </a:rPr>
              <a:t>Punto 26</a:t>
            </a:r>
          </a:p>
        </p:txBody>
      </p:sp>
      <p:sp>
        <p:nvSpPr>
          <p:cNvPr id="5" name="Anello 4">
            <a:extLst>
              <a:ext uri="{FF2B5EF4-FFF2-40B4-BE49-F238E27FC236}">
                <a16:creationId xmlns:a16="http://schemas.microsoft.com/office/drawing/2014/main" id="{49318689-5550-0A13-5A3F-0703A9B6EFE3}"/>
              </a:ext>
            </a:extLst>
          </p:cNvPr>
          <p:cNvSpPr/>
          <p:nvPr/>
        </p:nvSpPr>
        <p:spPr>
          <a:xfrm>
            <a:off x="5102087" y="4731026"/>
            <a:ext cx="371061" cy="198783"/>
          </a:xfrm>
          <a:prstGeom prst="donut">
            <a:avLst>
              <a:gd name="adj" fmla="val 785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Freccia destra 5">
            <a:extLst>
              <a:ext uri="{FF2B5EF4-FFF2-40B4-BE49-F238E27FC236}">
                <a16:creationId xmlns:a16="http://schemas.microsoft.com/office/drawing/2014/main" id="{E3161463-2D4C-8B00-7BC6-DE3C063761AF}"/>
              </a:ext>
            </a:extLst>
          </p:cNvPr>
          <p:cNvSpPr/>
          <p:nvPr/>
        </p:nvSpPr>
        <p:spPr>
          <a:xfrm>
            <a:off x="4092438" y="4684643"/>
            <a:ext cx="954156" cy="29154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99B7EC58-7F72-B8A0-5D88-B4D5B786B469}"/>
              </a:ext>
            </a:extLst>
          </p:cNvPr>
          <p:cNvSpPr txBox="1"/>
          <p:nvPr/>
        </p:nvSpPr>
        <p:spPr>
          <a:xfrm>
            <a:off x="7793220" y="2798322"/>
            <a:ext cx="2951018" cy="2585323"/>
          </a:xfrm>
          <a:prstGeom prst="rect">
            <a:avLst/>
          </a:prstGeom>
          <a:noFill/>
        </p:spPr>
        <p:txBody>
          <a:bodyPr wrap="square" rtlCol="0">
            <a:spAutoFit/>
          </a:bodyPr>
          <a:lstStyle/>
          <a:p>
            <a:pPr algn="just"/>
            <a:r>
              <a:rPr lang="it-IT" dirty="0">
                <a:solidFill>
                  <a:schemeClr val="bg1"/>
                </a:solidFill>
                <a:latin typeface="Times New Roman" panose="02020603050405020304" pitchFamily="18" charset="0"/>
                <a:cs typeface="Times New Roman" panose="02020603050405020304" pitchFamily="18" charset="0"/>
              </a:rPr>
              <a:t>Il punto 26 del Meridiano Vescica, posto 1,5 CUN lateralmente rispetto al margine inferiore del processo spinoso di L5, se stimolato in profondità con un ago da agopuntura permette di raggiungere il 3°-4°-5° metamero lombare.</a:t>
            </a:r>
          </a:p>
        </p:txBody>
      </p:sp>
      <p:pic>
        <p:nvPicPr>
          <p:cNvPr id="39" name="Audio 38">
            <a:extLst>
              <a:ext uri="{FF2B5EF4-FFF2-40B4-BE49-F238E27FC236}">
                <a16:creationId xmlns:a16="http://schemas.microsoft.com/office/drawing/2014/main" id="{05B01D32-8DC4-C81D-21DC-1405B80953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17342730"/>
      </p:ext>
    </p:extLst>
  </p:cSld>
  <p:clrMapOvr>
    <a:masterClrMapping/>
  </p:clrMapOvr>
  <mc:AlternateContent xmlns:mc="http://schemas.openxmlformats.org/markup-compatibility/2006" xmlns:p14="http://schemas.microsoft.com/office/powerpoint/2010/main">
    <mc:Choice Requires="p14">
      <p:transition spd="slow" p14:dur="2000" advTm="36884"/>
    </mc:Choice>
    <mc:Fallback xmlns="">
      <p:transition spd="slow" advTm="3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hatsApp Video 2023-09-01 at 21.58.33.mp4">
            <a:hlinkClick r:id="" action="ppaction://media"/>
            <a:extLst>
              <a:ext uri="{FF2B5EF4-FFF2-40B4-BE49-F238E27FC236}">
                <a16:creationId xmlns:a16="http://schemas.microsoft.com/office/drawing/2014/main" id="{BC1C6B40-2E00-8EB3-5312-02490C73B91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79673" y="2141534"/>
            <a:ext cx="2832653" cy="4036313"/>
          </a:xfrm>
          <a:prstGeom prst="rect">
            <a:avLst/>
          </a:prstGeom>
        </p:spPr>
      </p:pic>
      <p:sp>
        <p:nvSpPr>
          <p:cNvPr id="3" name="CasellaDiTesto 2">
            <a:extLst>
              <a:ext uri="{FF2B5EF4-FFF2-40B4-BE49-F238E27FC236}">
                <a16:creationId xmlns:a16="http://schemas.microsoft.com/office/drawing/2014/main" id="{E2103D21-AEBF-0EC0-94AC-B71976EA0928}"/>
              </a:ext>
            </a:extLst>
          </p:cNvPr>
          <p:cNvSpPr txBox="1"/>
          <p:nvPr/>
        </p:nvSpPr>
        <p:spPr>
          <a:xfrm>
            <a:off x="828155" y="637388"/>
            <a:ext cx="4518991" cy="1446550"/>
          </a:xfrm>
          <a:prstGeom prst="rect">
            <a:avLst/>
          </a:prstGeom>
          <a:noFill/>
        </p:spPr>
        <p:txBody>
          <a:bodyPr wrap="square" rtlCol="0">
            <a:spAutoFit/>
          </a:bodyPr>
          <a:lstStyle/>
          <a:p>
            <a:pPr algn="ctr"/>
            <a:r>
              <a:rPr lang="it-IT" sz="4400" dirty="0">
                <a:solidFill>
                  <a:schemeClr val="bg1"/>
                </a:solidFill>
                <a:latin typeface="Times New Roman" panose="02020603050405020304" pitchFamily="18" charset="0"/>
                <a:cs typeface="Times New Roman" panose="02020603050405020304" pitchFamily="18" charset="0"/>
              </a:rPr>
              <a:t>Individuazione del sito di puntura </a:t>
            </a:r>
          </a:p>
        </p:txBody>
      </p:sp>
      <p:sp>
        <p:nvSpPr>
          <p:cNvPr id="4" name="CasellaDiTesto 3">
            <a:extLst>
              <a:ext uri="{FF2B5EF4-FFF2-40B4-BE49-F238E27FC236}">
                <a16:creationId xmlns:a16="http://schemas.microsoft.com/office/drawing/2014/main" id="{05DE21C5-F89A-3565-E241-075C3C55C150}"/>
              </a:ext>
            </a:extLst>
          </p:cNvPr>
          <p:cNvSpPr txBox="1"/>
          <p:nvPr/>
        </p:nvSpPr>
        <p:spPr>
          <a:xfrm>
            <a:off x="7793220" y="2798322"/>
            <a:ext cx="2951018" cy="1754326"/>
          </a:xfrm>
          <a:prstGeom prst="rect">
            <a:avLst/>
          </a:prstGeom>
          <a:noFill/>
        </p:spPr>
        <p:txBody>
          <a:bodyPr wrap="square" rtlCol="0">
            <a:spAutoFit/>
          </a:bodyPr>
          <a:lstStyle/>
          <a:p>
            <a:pPr algn="just"/>
            <a:r>
              <a:rPr lang="it-IT" dirty="0">
                <a:solidFill>
                  <a:schemeClr val="bg1"/>
                </a:solidFill>
                <a:latin typeface="Times New Roman" panose="02020603050405020304" pitchFamily="18" charset="0"/>
                <a:cs typeface="Times New Roman" panose="02020603050405020304" pitchFamily="18" charset="0"/>
              </a:rPr>
              <a:t>La puntura viene eseguita al livello del processo trasverso di L5 (identificato ecograficamente) con una deriva laterale di 1,5 CUN dalla linea degli interspinosi.</a:t>
            </a:r>
          </a:p>
        </p:txBody>
      </p:sp>
      <p:sp>
        <p:nvSpPr>
          <p:cNvPr id="15" name="CasellaDiTesto 14">
            <a:extLst>
              <a:ext uri="{FF2B5EF4-FFF2-40B4-BE49-F238E27FC236}">
                <a16:creationId xmlns:a16="http://schemas.microsoft.com/office/drawing/2014/main" id="{7E1521F4-1AF9-5903-55EF-2B5B1B1EE540}"/>
              </a:ext>
            </a:extLst>
          </p:cNvPr>
          <p:cNvSpPr txBox="1"/>
          <p:nvPr/>
        </p:nvSpPr>
        <p:spPr>
          <a:xfrm>
            <a:off x="828155" y="4552648"/>
            <a:ext cx="2832653" cy="1477328"/>
          </a:xfrm>
          <a:prstGeom prst="rect">
            <a:avLst/>
          </a:prstGeom>
          <a:noFill/>
        </p:spPr>
        <p:txBody>
          <a:bodyPr wrap="square">
            <a:spAutoFit/>
          </a:bodyPr>
          <a:lstStyle/>
          <a:p>
            <a:pPr algn="just"/>
            <a:r>
              <a:rPr lang="it-IT" dirty="0">
                <a:solidFill>
                  <a:schemeClr val="bg1"/>
                </a:solidFill>
                <a:latin typeface="Times New Roman" panose="02020603050405020304" pitchFamily="18" charset="0"/>
                <a:cs typeface="Times New Roman" panose="02020603050405020304" pitchFamily="18" charset="0"/>
              </a:rPr>
              <a:t>1,5 CUN corrisponde alla distanza tra l’articolazione interfalangea distale del 2° e 3° dito affiancati della mano non dominante del paziente.</a:t>
            </a:r>
            <a:endParaRPr lang="it-IT" dirty="0">
              <a:solidFill>
                <a:schemeClr val="bg1"/>
              </a:solidFill>
            </a:endParaRPr>
          </a:p>
        </p:txBody>
      </p:sp>
      <p:pic>
        <p:nvPicPr>
          <p:cNvPr id="17" name="Immagine 16" descr="Immagine che contiene schizzo, Line art, disegno, bianco&#10;&#10;Descrizione generata automaticamente">
            <a:extLst>
              <a:ext uri="{FF2B5EF4-FFF2-40B4-BE49-F238E27FC236}">
                <a16:creationId xmlns:a16="http://schemas.microsoft.com/office/drawing/2014/main" id="{7A5A014E-4E97-6651-585F-CC9078FAB978}"/>
              </a:ext>
            </a:extLst>
          </p:cNvPr>
          <p:cNvPicPr>
            <a:picLocks noChangeAspect="1"/>
          </p:cNvPicPr>
          <p:nvPr/>
        </p:nvPicPr>
        <p:blipFill>
          <a:blip r:embed="rId8"/>
          <a:stretch>
            <a:fillRect/>
          </a:stretch>
        </p:blipFill>
        <p:spPr>
          <a:xfrm>
            <a:off x="1693316" y="2209899"/>
            <a:ext cx="1043362" cy="2238324"/>
          </a:xfrm>
          <a:prstGeom prst="rect">
            <a:avLst/>
          </a:prstGeom>
        </p:spPr>
      </p:pic>
      <p:pic>
        <p:nvPicPr>
          <p:cNvPr id="33" name="Audio 32">
            <a:extLst>
              <a:ext uri="{FF2B5EF4-FFF2-40B4-BE49-F238E27FC236}">
                <a16:creationId xmlns:a16="http://schemas.microsoft.com/office/drawing/2014/main" id="{2CC0485F-A3EA-6FDF-C1EF-06018A0D7F2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97907354"/>
      </p:ext>
    </p:extLst>
  </p:cSld>
  <p:clrMapOvr>
    <a:masterClrMapping/>
  </p:clrMapOvr>
  <mc:AlternateContent xmlns:mc="http://schemas.openxmlformats.org/markup-compatibility/2006" xmlns:p14="http://schemas.microsoft.com/office/powerpoint/2010/main">
    <mc:Choice Requires="p14">
      <p:transition spd="slow" p14:dur="2000" advTm="32833"/>
    </mc:Choice>
    <mc:Fallback xmlns="">
      <p:transition spd="slow" advTm="3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 presetClass="mediacall" presetSubtype="0" fill="hold" nodeType="withEffect">
                                  <p:stCondLst>
                                    <p:cond delay="0"/>
                                  </p:stCondLst>
                                  <p:childTnLst>
                                    <p:cmd type="call" cmd="playFrom(0.0)">
                                      <p:cBhvr>
                                        <p:cTn id="8" dur="30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5" fill="hold" display="0">
                  <p:stCondLst>
                    <p:cond delay="indefinite"/>
                  </p:stCondLst>
                  <p:endCondLst>
                    <p:cond evt="onStopAudio" delay="0">
                      <p:tgtEl>
                        <p:sldTgt/>
                      </p:tgtEl>
                    </p:cond>
                  </p:endCondLst>
                </p:cTn>
                <p:tgtEl>
                  <p:spTgt spid="33"/>
                </p:tgtEl>
              </p:cMediaNode>
            </p:audio>
          </p:childTnLst>
        </p:cTn>
      </p:par>
    </p:tnLst>
  </p:timing>
  <p:extLst>
    <p:ext uri="{E180D4A7-C9FB-4DFB-919C-405C955672EB}">
      <p14:showEvtLst xmlns:p14="http://schemas.microsoft.com/office/powerpoint/2010/main">
        <p14:playEvt time="15" objId="2"/>
        <p14:stopEvt time="31295"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4644B700-422E-32EE-1BA4-EB843FF77BA4}"/>
              </a:ext>
            </a:extLst>
          </p:cNvPr>
          <p:cNvSpPr txBox="1"/>
          <p:nvPr/>
        </p:nvSpPr>
        <p:spPr>
          <a:xfrm>
            <a:off x="321473" y="87348"/>
            <a:ext cx="5774527" cy="1938992"/>
          </a:xfrm>
          <a:prstGeom prst="rect">
            <a:avLst/>
          </a:prstGeom>
          <a:noFill/>
        </p:spPr>
        <p:txBody>
          <a:bodyPr wrap="square" rtlCol="0">
            <a:spAutoFit/>
          </a:bodyPr>
          <a:lstStyle/>
          <a:p>
            <a:pPr algn="ctr"/>
            <a:r>
              <a:rPr lang="it-IT" sz="4000" dirty="0">
                <a:solidFill>
                  <a:schemeClr val="bg1"/>
                </a:solidFill>
                <a:latin typeface="Times New Roman" panose="02020603050405020304" pitchFamily="18" charset="0"/>
                <a:cs typeface="Times New Roman" panose="02020603050405020304" pitchFamily="18" charset="0"/>
              </a:rPr>
              <a:t>Esempio di </a:t>
            </a:r>
          </a:p>
          <a:p>
            <a:pPr algn="ctr"/>
            <a:r>
              <a:rPr lang="it-IT" sz="4000" dirty="0">
                <a:solidFill>
                  <a:schemeClr val="bg1"/>
                </a:solidFill>
                <a:latin typeface="Times New Roman" panose="02020603050405020304" pitchFamily="18" charset="0"/>
                <a:cs typeface="Times New Roman" panose="02020603050405020304" pitchFamily="18" charset="0"/>
              </a:rPr>
              <a:t>blocco del Plesso Lombare </a:t>
            </a:r>
          </a:p>
          <a:p>
            <a:pPr algn="ctr"/>
            <a:r>
              <a:rPr lang="it-IT" sz="4000" dirty="0">
                <a:solidFill>
                  <a:schemeClr val="bg1"/>
                </a:solidFill>
                <a:latin typeface="Times New Roman" panose="02020603050405020304" pitchFamily="18" charset="0"/>
                <a:cs typeface="Times New Roman" panose="02020603050405020304" pitchFamily="18" charset="0"/>
              </a:rPr>
              <a:t>nel paziente pediatrico </a:t>
            </a:r>
          </a:p>
        </p:txBody>
      </p:sp>
      <p:pic>
        <p:nvPicPr>
          <p:cNvPr id="6" name="Immagine 5" descr="Immagine che contiene testo, schermata, Carattere, linea&#10;&#10;Descrizione generata automaticamente">
            <a:extLst>
              <a:ext uri="{FF2B5EF4-FFF2-40B4-BE49-F238E27FC236}">
                <a16:creationId xmlns:a16="http://schemas.microsoft.com/office/drawing/2014/main" id="{FF9D7F72-88F0-578A-97E5-7DC169E08F60}"/>
              </a:ext>
            </a:extLst>
          </p:cNvPr>
          <p:cNvPicPr>
            <a:picLocks noChangeAspect="1"/>
          </p:cNvPicPr>
          <p:nvPr/>
        </p:nvPicPr>
        <p:blipFill>
          <a:blip r:embed="rId6"/>
          <a:stretch>
            <a:fillRect/>
          </a:stretch>
        </p:blipFill>
        <p:spPr>
          <a:xfrm>
            <a:off x="2622215" y="2788137"/>
            <a:ext cx="6565900" cy="2298700"/>
          </a:xfrm>
          <a:prstGeom prst="rect">
            <a:avLst/>
          </a:prstGeom>
        </p:spPr>
      </p:pic>
      <p:pic>
        <p:nvPicPr>
          <p:cNvPr id="29" name="Audio 28">
            <a:extLst>
              <a:ext uri="{FF2B5EF4-FFF2-40B4-BE49-F238E27FC236}">
                <a16:creationId xmlns:a16="http://schemas.microsoft.com/office/drawing/2014/main" id="{51EFD56E-EE2E-95C8-1B44-45FBE7F9679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56586543"/>
      </p:ext>
    </p:extLst>
  </p:cSld>
  <p:clrMapOvr>
    <a:masterClrMapping/>
  </p:clrMapOvr>
  <mc:AlternateContent xmlns:mc="http://schemas.openxmlformats.org/markup-compatibility/2006">
    <mc:Choice xmlns:p14="http://schemas.microsoft.com/office/powerpoint/2010/main" Requires="p14">
      <p:transition spd="slow" p14:dur="2000" advTm="47821"/>
    </mc:Choice>
    <mc:Fallback>
      <p:transition spd="slow" advTm="4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6"/>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343</Words>
  <Application>Microsoft Macintosh PowerPoint</Application>
  <PresentationFormat>Widescreen</PresentationFormat>
  <Paragraphs>58</Paragraphs>
  <Slides>12</Slides>
  <Notes>2</Notes>
  <HiddenSlides>0</HiddenSlides>
  <MMClips>15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Calibri</vt:lpstr>
      <vt:lpstr>Calibri Light</vt:lpstr>
      <vt:lpstr>Times New Roman</vt:lpstr>
      <vt:lpstr>Tema di Office</vt:lpstr>
      <vt:lpstr>REPERI ALTERNATIVI INNOVATIVI  NEL BLOCCO  DEL PLESSO LOMBARE: PROTOCOLLO OPERATIVO ECOASSISTITO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REPERI ALTERNATIVI NEL BLOCCO DEL PLESSO LOMBARE: PROTOCOLLO OPERATIVO ECOASSISTITO</dc:title>
  <dc:creator>Luca Brugiaferri</dc:creator>
  <cp:lastModifiedBy>Luca Brugiaferri</cp:lastModifiedBy>
  <cp:revision>41</cp:revision>
  <dcterms:created xsi:type="dcterms:W3CDTF">2023-12-12T08:52:32Z</dcterms:created>
  <dcterms:modified xsi:type="dcterms:W3CDTF">2023-12-17T14:19:22Z</dcterms:modified>
</cp:coreProperties>
</file>